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60" r:id="rId4"/>
    <p:sldId id="289" r:id="rId5"/>
    <p:sldId id="263" r:id="rId6"/>
    <p:sldId id="257" r:id="rId7"/>
    <p:sldId id="272" r:id="rId8"/>
    <p:sldId id="273" r:id="rId9"/>
    <p:sldId id="285" r:id="rId10"/>
    <p:sldId id="275" r:id="rId11"/>
    <p:sldId id="286" r:id="rId12"/>
    <p:sldId id="279" r:id="rId13"/>
    <p:sldId id="274" r:id="rId14"/>
    <p:sldId id="277" r:id="rId15"/>
    <p:sldId id="280" r:id="rId16"/>
    <p:sldId id="281" r:id="rId17"/>
    <p:sldId id="287" r:id="rId18"/>
    <p:sldId id="283" r:id="rId19"/>
    <p:sldId id="258" r:id="rId20"/>
    <p:sldId id="288"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E9F2"/>
    <a:srgbClr val="D9F1F7"/>
    <a:srgbClr val="672F09"/>
    <a:srgbClr val="BFDB81"/>
    <a:srgbClr val="DDD5DA"/>
    <a:srgbClr val="E2D0D4"/>
    <a:srgbClr val="DBD7D8"/>
    <a:srgbClr val="C3C3D5"/>
    <a:srgbClr val="CFC5D3"/>
    <a:srgbClr val="C9C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07" autoAdjust="0"/>
    <p:restoredTop sz="94660"/>
  </p:normalViewPr>
  <p:slideViewPr>
    <p:cSldViewPr snapToGrid="0">
      <p:cViewPr varScale="1">
        <p:scale>
          <a:sx n="71" d="100"/>
          <a:sy n="71" d="100"/>
        </p:scale>
        <p:origin x="13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6228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25805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396215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10948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83328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846869-3665-492F-9C3C-33742D71E16A}" type="datetimeFigureOut">
              <a:rPr lang="es-VE" smtClean="0"/>
              <a:t>3/7/2017</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363300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846869-3665-492F-9C3C-33742D71E16A}" type="datetimeFigureOut">
              <a:rPr lang="es-VE" smtClean="0"/>
              <a:t>3/7/2017</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65711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846869-3665-492F-9C3C-33742D71E16A}" type="datetimeFigureOut">
              <a:rPr lang="es-VE" smtClean="0"/>
              <a:t>3/7/2017</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30201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6869-3665-492F-9C3C-33742D71E16A}" type="datetimeFigureOut">
              <a:rPr lang="es-VE" smtClean="0"/>
              <a:t>3/7/2017</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01251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846869-3665-492F-9C3C-33742D71E16A}" type="datetimeFigureOut">
              <a:rPr lang="es-VE" smtClean="0"/>
              <a:t>3/7/2017</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14078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846869-3665-492F-9C3C-33742D71E16A}" type="datetimeFigureOut">
              <a:rPr lang="es-VE" smtClean="0"/>
              <a:t>3/7/2017</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6007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46869-3665-492F-9C3C-33742D71E16A}" type="datetimeFigureOut">
              <a:rPr lang="es-VE" smtClean="0"/>
              <a:t>3/7/2017</a:t>
            </a:fld>
            <a:endParaRPr lang="es-V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BCEDE-03B7-4E60-852C-C05BD2DE87B9}" type="slidenum">
              <a:rPr lang="es-VE" smtClean="0"/>
              <a:t>‹Nº›</a:t>
            </a:fld>
            <a:endParaRPr lang="es-VE"/>
          </a:p>
        </p:txBody>
      </p:sp>
    </p:spTree>
    <p:extLst>
      <p:ext uri="{BB962C8B-B14F-4D97-AF65-F5344CB8AC3E}">
        <p14:creationId xmlns:p14="http://schemas.microsoft.com/office/powerpoint/2010/main" val="147250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17058" y="522776"/>
            <a:ext cx="4979660" cy="798086"/>
          </a:xfrm>
        </p:spPr>
        <p:txBody>
          <a:bodyPr>
            <a:normAutofit/>
          </a:bodyPr>
          <a:lstStyle/>
          <a:p>
            <a:pPr algn="r"/>
            <a:r>
              <a:rPr lang="es-ES" sz="4050" b="1" dirty="0" smtClean="0">
                <a:solidFill>
                  <a:schemeClr val="accent1">
                    <a:lumMod val="50000"/>
                  </a:schemeClr>
                </a:solidFill>
                <a:latin typeface="+mn-lt"/>
              </a:rPr>
              <a:t>MI </a:t>
            </a:r>
            <a:r>
              <a:rPr lang="es-ES" sz="4050" b="1" dirty="0">
                <a:solidFill>
                  <a:schemeClr val="accent1">
                    <a:lumMod val="50000"/>
                  </a:schemeClr>
                </a:solidFill>
                <a:latin typeface="+mn-lt"/>
              </a:rPr>
              <a:t>MUNDO INTERIOR</a:t>
            </a:r>
            <a:endParaRPr lang="es-VE" sz="4050" b="1" dirty="0">
              <a:solidFill>
                <a:schemeClr val="accent1">
                  <a:lumMod val="50000"/>
                </a:schemeClr>
              </a:solidFill>
              <a:latin typeface="+mn-lt"/>
            </a:endParaRPr>
          </a:p>
        </p:txBody>
      </p:sp>
      <p:sp>
        <p:nvSpPr>
          <p:cNvPr id="3" name="Subtítulo 2"/>
          <p:cNvSpPr>
            <a:spLocks noGrp="1"/>
          </p:cNvSpPr>
          <p:nvPr>
            <p:ph type="subTitle" idx="1"/>
          </p:nvPr>
        </p:nvSpPr>
        <p:spPr>
          <a:xfrm>
            <a:off x="2017058" y="1467456"/>
            <a:ext cx="5123329" cy="545637"/>
          </a:xfrm>
        </p:spPr>
        <p:txBody>
          <a:bodyPr>
            <a:normAutofit/>
          </a:bodyPr>
          <a:lstStyle/>
          <a:p>
            <a:pPr algn="l"/>
            <a:r>
              <a:rPr lang="es-ES" sz="2700" b="1" dirty="0">
                <a:solidFill>
                  <a:schemeClr val="accent1">
                    <a:lumMod val="50000"/>
                  </a:schemeClr>
                </a:solidFill>
              </a:rPr>
              <a:t>      </a:t>
            </a:r>
            <a:r>
              <a:rPr lang="es-ES" sz="2700" b="1" dirty="0" smtClean="0">
                <a:solidFill>
                  <a:schemeClr val="accent1">
                    <a:lumMod val="50000"/>
                  </a:schemeClr>
                </a:solidFill>
              </a:rPr>
              <a:t>UN </a:t>
            </a:r>
            <a:r>
              <a:rPr lang="es-ES" sz="2700" b="1" dirty="0">
                <a:solidFill>
                  <a:schemeClr val="accent1">
                    <a:lumMod val="50000"/>
                  </a:schemeClr>
                </a:solidFill>
              </a:rPr>
              <a:t>ESPACIO DE ENCUENTRO</a:t>
            </a:r>
            <a:endParaRPr lang="es-VE" sz="2700" b="1" dirty="0">
              <a:solidFill>
                <a:schemeClr val="accent1">
                  <a:lumMod val="50000"/>
                </a:schemeClr>
              </a:solidFill>
            </a:endParaRPr>
          </a:p>
        </p:txBody>
      </p:sp>
      <p:pic>
        <p:nvPicPr>
          <p:cNvPr id="6" name="Picture 4" descr="Resultado de imagen para TOMARSE UN SELFIE I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06" y="2092786"/>
            <a:ext cx="3888832" cy="2693378"/>
          </a:xfrm>
          <a:prstGeom prst="rect">
            <a:avLst/>
          </a:prstGeom>
          <a:noFill/>
          <a:effectLst>
            <a:outerShdw blurRad="50800" dist="38100" dir="8100000" algn="tr"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701371" y="5088430"/>
            <a:ext cx="7611034" cy="1152180"/>
          </a:xfrm>
          <a:prstGeom prst="roundRect">
            <a:avLst/>
          </a:prstGeom>
          <a:solidFill>
            <a:srgbClr val="C4E9F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accent1">
                    <a:lumMod val="50000"/>
                  </a:schemeClr>
                </a:solidFill>
                <a:effectLst>
                  <a:outerShdw blurRad="38100" dist="38100" dir="2700000" algn="tl">
                    <a:srgbClr val="000000">
                      <a:alpha val="43137"/>
                    </a:srgbClr>
                  </a:outerShdw>
                </a:effectLst>
              </a:rPr>
              <a:t>¿Se atreven a viajar hacia su </a:t>
            </a:r>
            <a:r>
              <a:rPr lang="es-ES" sz="3600" b="1" dirty="0">
                <a:solidFill>
                  <a:schemeClr val="accent1">
                    <a:lumMod val="50000"/>
                  </a:schemeClr>
                </a:solidFill>
                <a:effectLst>
                  <a:outerShdw blurRad="38100" dist="38100" dir="2700000" algn="tl">
                    <a:srgbClr val="000000">
                      <a:alpha val="43137"/>
                    </a:srgbClr>
                  </a:outerShdw>
                </a:effectLst>
              </a:rPr>
              <a:t>yo interior </a:t>
            </a:r>
            <a:endParaRPr lang="es-ES" sz="3200" b="1" dirty="0">
              <a:solidFill>
                <a:schemeClr val="accent1">
                  <a:lumMod val="50000"/>
                </a:schemeClr>
              </a:solidFill>
              <a:effectLst>
                <a:outerShdw blurRad="38100" dist="38100" dir="2700000" algn="tl">
                  <a:srgbClr val="000000">
                    <a:alpha val="43137"/>
                  </a:srgbClr>
                </a:outerShdw>
              </a:effectLst>
            </a:endParaRPr>
          </a:p>
          <a:p>
            <a:pPr algn="ctr"/>
            <a:r>
              <a:rPr lang="es-ES" sz="3200" b="1" dirty="0">
                <a:solidFill>
                  <a:schemeClr val="accent1">
                    <a:lumMod val="50000"/>
                  </a:schemeClr>
                </a:solidFill>
                <a:effectLst>
                  <a:outerShdw blurRad="38100" dist="38100" dir="2700000" algn="tl">
                    <a:srgbClr val="000000">
                      <a:alpha val="43137"/>
                    </a:srgbClr>
                  </a:outerShdw>
                </a:effectLst>
              </a:rPr>
              <a:t>para tomarse unos </a:t>
            </a:r>
            <a:r>
              <a:rPr lang="es-ES" sz="3200" b="1" dirty="0" err="1">
                <a:solidFill>
                  <a:schemeClr val="accent1">
                    <a:lumMod val="50000"/>
                  </a:schemeClr>
                </a:solidFill>
                <a:effectLst>
                  <a:outerShdw blurRad="38100" dist="38100" dir="2700000" algn="tl">
                    <a:srgbClr val="000000">
                      <a:alpha val="43137"/>
                    </a:srgbClr>
                  </a:outerShdw>
                </a:effectLst>
              </a:rPr>
              <a:t>selfies</a:t>
            </a:r>
            <a:r>
              <a:rPr lang="es-ES" sz="3200" b="1" dirty="0" smtClean="0">
                <a:solidFill>
                  <a:schemeClr val="accent1">
                    <a:lumMod val="50000"/>
                  </a:schemeClr>
                </a:solidFill>
                <a:effectLst>
                  <a:outerShdw blurRad="38100" dist="38100" dir="2700000" algn="tl">
                    <a:srgbClr val="000000">
                      <a:alpha val="43137"/>
                    </a:srgbClr>
                  </a:outerShdw>
                </a:effectLst>
              </a:rPr>
              <a:t>?</a:t>
            </a:r>
            <a:endParaRPr lang="es-ES" sz="32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485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186784" y="5266239"/>
            <a:ext cx="8742812" cy="1477328"/>
          </a:xfrm>
          <a:prstGeom prst="rect">
            <a:avLst/>
          </a:prstGeom>
          <a:noFill/>
        </p:spPr>
        <p:txBody>
          <a:bodyPr wrap="square" rtlCol="0">
            <a:spAutoFit/>
          </a:bodyPr>
          <a:lstStyle/>
          <a:p>
            <a:pPr algn="ctr"/>
            <a:r>
              <a:rPr lang="es-ES" sz="2100" b="1" dirty="0" smtClean="0">
                <a:solidFill>
                  <a:schemeClr val="accent1">
                    <a:lumMod val="50000"/>
                  </a:schemeClr>
                </a:solidFill>
              </a:rPr>
              <a:t>Seguimos caminando y vemos una luz: es el </a:t>
            </a:r>
            <a:r>
              <a:rPr lang="es-ES" sz="2400" b="1" dirty="0" smtClean="0">
                <a:solidFill>
                  <a:srgbClr val="C00000"/>
                </a:solidFill>
              </a:rPr>
              <a:t>plano metafísico del sentido de la vida. </a:t>
            </a:r>
            <a:r>
              <a:rPr lang="es-ES" sz="2100" b="1" dirty="0" smtClean="0">
                <a:solidFill>
                  <a:schemeClr val="accent1">
                    <a:lumMod val="50000"/>
                  </a:schemeClr>
                </a:solidFill>
              </a:rPr>
              <a:t>Una luz interior que nos impulsa a descubrir el </a:t>
            </a:r>
            <a:r>
              <a:rPr lang="es-ES" sz="2100" b="1" dirty="0" smtClean="0">
                <a:solidFill>
                  <a:srgbClr val="C00000"/>
                </a:solidFill>
              </a:rPr>
              <a:t>para qué y el porqué de nuestras existencias </a:t>
            </a:r>
            <a:r>
              <a:rPr lang="es-ES" sz="2100" b="1" dirty="0" smtClean="0">
                <a:solidFill>
                  <a:schemeClr val="accent1">
                    <a:lumMod val="50000"/>
                  </a:schemeClr>
                </a:solidFill>
              </a:rPr>
              <a:t>y al contestarnos esas preguntas, </a:t>
            </a:r>
            <a:r>
              <a:rPr lang="es-ES" sz="2100" b="1" dirty="0" smtClean="0">
                <a:solidFill>
                  <a:srgbClr val="C00000"/>
                </a:solidFill>
              </a:rPr>
              <a:t>descubrir la vocación personal</a:t>
            </a:r>
            <a:r>
              <a:rPr lang="es-ES" sz="2100" b="1" dirty="0" smtClean="0">
                <a:solidFill>
                  <a:schemeClr val="accent1">
                    <a:lumMod val="50000"/>
                  </a:schemeClr>
                </a:solidFill>
              </a:rPr>
              <a:t>. Fijen la imagen en sus mentes.</a:t>
            </a:r>
            <a:endParaRPr lang="es-ES" sz="2000" b="1" i="1" dirty="0"/>
          </a:p>
        </p:txBody>
      </p:sp>
      <p:pic>
        <p:nvPicPr>
          <p:cNvPr id="7" name="Picture 4" descr="Resultado de imagen para imagenes cue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6381" cy="50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2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3070" y="307489"/>
            <a:ext cx="8323729" cy="6263253"/>
          </a:xfrm>
          <a:prstGeom prst="rect">
            <a:avLst/>
          </a:prstGeom>
          <a:noFill/>
        </p:spPr>
        <p:txBody>
          <a:bodyPr wrap="square" rtlCol="0">
            <a:spAutoFit/>
          </a:bodyPr>
          <a:lstStyle/>
          <a:p>
            <a:pPr indent="363538">
              <a:spcBef>
                <a:spcPts val="100"/>
              </a:spcBef>
              <a:spcAft>
                <a:spcPts val="100"/>
              </a:spcAft>
            </a:pPr>
            <a:r>
              <a:rPr lang="es-ES" sz="1700" i="1" spc="-20" dirty="0"/>
              <a:t>Vemos una luz… nos atrae entrar a </a:t>
            </a:r>
            <a:r>
              <a:rPr lang="es-ES" sz="1700" i="1" spc="-20" dirty="0" smtClean="0"/>
              <a:t>este recinto.  </a:t>
            </a:r>
            <a:r>
              <a:rPr lang="es-ES" sz="1700" i="1" spc="-20" dirty="0"/>
              <a:t>Corremos </a:t>
            </a:r>
            <a:r>
              <a:rPr lang="es-ES" sz="1700" i="1" spc="-20" dirty="0" smtClean="0"/>
              <a:t>hacia allí. </a:t>
            </a:r>
            <a:r>
              <a:rPr lang="es-ES" sz="1700" i="1" spc="-20" dirty="0"/>
              <a:t>La luz nos da curiosidad y nos inquieta. Entremos… haremos una parada para descansar en esa luz  y sentir el aire que se cuela por el techo de la cueva… </a:t>
            </a:r>
            <a:r>
              <a:rPr lang="es-ES" sz="1700" i="1" spc="-20" dirty="0" smtClean="0"/>
              <a:t> Traten de sentir…</a:t>
            </a:r>
            <a:endParaRPr lang="es-ES" sz="1700" i="1" spc="-20" dirty="0"/>
          </a:p>
          <a:p>
            <a:pPr indent="363538">
              <a:spcBef>
                <a:spcPts val="100"/>
              </a:spcBef>
              <a:spcAft>
                <a:spcPts val="100"/>
              </a:spcAft>
            </a:pPr>
            <a:r>
              <a:rPr lang="es-ES" sz="1700" i="1" spc="-20" dirty="0" smtClean="0"/>
              <a:t>Esa luz está en todos nosotros, en nuestro interior… es </a:t>
            </a:r>
            <a:r>
              <a:rPr lang="es-ES" sz="1700" b="1" i="1" spc="-20" dirty="0" smtClean="0"/>
              <a:t>una luz sembrada en nuestra naturaleza humana</a:t>
            </a:r>
            <a:r>
              <a:rPr lang="es-ES" sz="1700" i="1" spc="-20" dirty="0" smtClean="0"/>
              <a:t>… es como una luz de alarma que se prende de repente en momentos importantes de nuestras vidas… </a:t>
            </a:r>
            <a:r>
              <a:rPr lang="es-ES" sz="1700" b="1" i="1" spc="-20" dirty="0" smtClean="0"/>
              <a:t>para hacernos reflexionar sobre el sentido de nuestra existencia. </a:t>
            </a:r>
          </a:p>
          <a:p>
            <a:pPr indent="363538">
              <a:spcBef>
                <a:spcPts val="100"/>
              </a:spcBef>
              <a:spcAft>
                <a:spcPts val="100"/>
              </a:spcAft>
            </a:pPr>
            <a:r>
              <a:rPr lang="es-ES" sz="1700" i="1" spc="-20" dirty="0" smtClean="0"/>
              <a:t>¿</a:t>
            </a:r>
            <a:r>
              <a:rPr lang="es-ES" sz="1700" i="1" spc="-20" dirty="0"/>
              <a:t>Se han preguntado alguna </a:t>
            </a:r>
            <a:r>
              <a:rPr lang="es-ES" sz="1700" b="1" i="1" spc="-20" dirty="0"/>
              <a:t>vez para qué y por qué están en este mundo</a:t>
            </a:r>
            <a:r>
              <a:rPr lang="es-ES" sz="1700" i="1" spc="-20" dirty="0"/>
              <a:t>?... ¿Qué sienten cuando surgen </a:t>
            </a:r>
            <a:r>
              <a:rPr lang="es-ES" sz="1700" i="1" spc="-20" dirty="0" smtClean="0"/>
              <a:t>en su mente esas </a:t>
            </a:r>
            <a:r>
              <a:rPr lang="es-ES" sz="1700" i="1" spc="-20" dirty="0"/>
              <a:t>preguntas? ¿Las evaden? ¿Les </a:t>
            </a:r>
            <a:r>
              <a:rPr lang="es-ES" sz="1700" i="1" spc="-20" dirty="0" smtClean="0"/>
              <a:t>asustan? </a:t>
            </a:r>
            <a:r>
              <a:rPr lang="es-ES" sz="1700" i="1" spc="-20" dirty="0"/>
              <a:t>¿Cambian de </a:t>
            </a:r>
            <a:r>
              <a:rPr lang="es-ES" sz="1700" i="1" spc="-20" dirty="0" smtClean="0"/>
              <a:t>canal?... </a:t>
            </a:r>
            <a:endParaRPr lang="es-ES" sz="1700" i="1" spc="-20" dirty="0"/>
          </a:p>
          <a:p>
            <a:pPr indent="363538">
              <a:spcBef>
                <a:spcPts val="100"/>
              </a:spcBef>
              <a:spcAft>
                <a:spcPts val="100"/>
              </a:spcAft>
            </a:pPr>
            <a:r>
              <a:rPr lang="es-ES" sz="1700" i="1" spc="-20" dirty="0" smtClean="0"/>
              <a:t>Recuerden ahora algún momento de sus vidas en el que estas preguntas hayan surgido con más fuerza, creándoles mayor inquietud por encontrar respuestas…. ¿Qué circunstancias  provocaron ese momento?,  ¿qué sacaron en claro?... </a:t>
            </a:r>
          </a:p>
          <a:p>
            <a:pPr indent="363538">
              <a:spcBef>
                <a:spcPts val="100"/>
              </a:spcBef>
              <a:spcAft>
                <a:spcPts val="100"/>
              </a:spcAft>
            </a:pPr>
            <a:r>
              <a:rPr lang="es-ES" sz="1700" i="1" spc="-20" dirty="0" smtClean="0"/>
              <a:t>Las preguntas sobre el sentido de la vida surgen con más fuerza en momentos diversos… Momentos en </a:t>
            </a:r>
            <a:r>
              <a:rPr lang="es-ES" sz="1700" i="1" spc="-20" dirty="0"/>
              <a:t>los que sentimos un profundo vacío, depresión o angustia vital… momentos en que no le encontramos sentido a nada en la </a:t>
            </a:r>
            <a:r>
              <a:rPr lang="es-ES" sz="1700" i="1" spc="-20" dirty="0" smtClean="0"/>
              <a:t>vida arrastrados </a:t>
            </a:r>
            <a:r>
              <a:rPr lang="es-ES" sz="1700" i="1" spc="-20" dirty="0"/>
              <a:t>por nuestras sombras.  Y </a:t>
            </a:r>
            <a:r>
              <a:rPr lang="es-ES" sz="1700" i="1" spc="-20" dirty="0" smtClean="0"/>
              <a:t>también surgen en otros </a:t>
            </a:r>
            <a:r>
              <a:rPr lang="es-ES" sz="1700" i="1" spc="-20" dirty="0"/>
              <a:t>momentos en los que </a:t>
            </a:r>
            <a:r>
              <a:rPr lang="es-ES" sz="1700" i="1" spc="-20" dirty="0" smtClean="0"/>
              <a:t>buscamos conscientemente </a:t>
            </a:r>
            <a:r>
              <a:rPr lang="es-ES" sz="1700" i="1" spc="-20" dirty="0"/>
              <a:t>darle sentido y norte a nuestras vidas, desde lo que somos y tenemos.</a:t>
            </a:r>
          </a:p>
          <a:p>
            <a:pPr indent="363538">
              <a:spcBef>
                <a:spcPts val="100"/>
              </a:spcBef>
              <a:spcAft>
                <a:spcPts val="100"/>
              </a:spcAft>
            </a:pPr>
            <a:r>
              <a:rPr lang="es-ES" sz="1700" i="1" spc="-20" dirty="0" smtClean="0"/>
              <a:t>No deben sentir miedo de afrontar estas preguntas…  A medida que crezcan, las respuestas se irán iluminando… y </a:t>
            </a:r>
            <a:r>
              <a:rPr lang="es-ES" sz="1700" b="1" i="1" spc="-20" dirty="0" smtClean="0"/>
              <a:t>verán más claro cuál es su vocación personal</a:t>
            </a:r>
            <a:r>
              <a:rPr lang="es-ES" sz="1700" i="1" spc="-20" dirty="0" smtClean="0"/>
              <a:t>… </a:t>
            </a:r>
          </a:p>
          <a:p>
            <a:pPr indent="363538">
              <a:spcBef>
                <a:spcPts val="100"/>
              </a:spcBef>
              <a:spcAft>
                <a:spcPts val="100"/>
              </a:spcAft>
            </a:pPr>
            <a:r>
              <a:rPr lang="es-ES" sz="1700" i="1" spc="-20" dirty="0" smtClean="0"/>
              <a:t>En esta etapa de sus vidas basta con saber que </a:t>
            </a:r>
            <a:r>
              <a:rPr lang="es-ES" sz="1700" b="1" i="1" spc="-20" dirty="0" smtClean="0"/>
              <a:t>esa luz está all</a:t>
            </a:r>
            <a:r>
              <a:rPr lang="es-ES" sz="1700" i="1" spc="-20" dirty="0" smtClean="0"/>
              <a:t>í, en ustedes, y que les iluminará el camino para encontrar respuestas.  Ahora el </a:t>
            </a:r>
            <a:r>
              <a:rPr lang="es-ES" sz="1700" i="1" spc="-20" dirty="0" err="1" smtClean="0"/>
              <a:t>selfie</a:t>
            </a:r>
            <a:r>
              <a:rPr lang="es-ES" sz="1700" i="1" spc="-20" dirty="0" smtClean="0"/>
              <a:t>… Pónganse en medio de la luz que entra en la cueva para tomarlo y conserven esta imagen en su memoria… recuerden siempre la fuerza de esta luz que está en su interior. </a:t>
            </a:r>
            <a:r>
              <a:rPr lang="es-ES" sz="1700" i="1" dirty="0"/>
              <a:t>A</a:t>
            </a:r>
            <a:r>
              <a:rPr lang="es-ES" sz="1700" i="1" dirty="0" smtClean="0"/>
              <a:t>bran sus ojos para seguir por la cueva. </a:t>
            </a:r>
            <a:r>
              <a:rPr lang="es-ES" sz="1700" i="1" spc="-20" dirty="0" smtClean="0"/>
              <a:t> </a:t>
            </a:r>
            <a:endParaRPr lang="es-ES" sz="1700" i="1" spc="-20" dirty="0"/>
          </a:p>
        </p:txBody>
      </p:sp>
    </p:spTree>
    <p:extLst>
      <p:ext uri="{BB962C8B-B14F-4D97-AF65-F5344CB8AC3E}">
        <p14:creationId xmlns:p14="http://schemas.microsoft.com/office/powerpoint/2010/main" val="14659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186784" y="5129912"/>
            <a:ext cx="8742812" cy="1431161"/>
          </a:xfrm>
          <a:prstGeom prst="rect">
            <a:avLst/>
          </a:prstGeom>
          <a:noFill/>
        </p:spPr>
        <p:txBody>
          <a:bodyPr wrap="square" rtlCol="0">
            <a:spAutoFit/>
          </a:bodyPr>
          <a:lstStyle/>
          <a:p>
            <a:pPr algn="ctr"/>
            <a:r>
              <a:rPr lang="es-ES" sz="2100" b="1" dirty="0" smtClean="0">
                <a:solidFill>
                  <a:schemeClr val="accent1">
                    <a:lumMod val="50000"/>
                  </a:schemeClr>
                </a:solidFill>
              </a:rPr>
              <a:t>Entramos en el </a:t>
            </a:r>
            <a:r>
              <a:rPr lang="es-ES" sz="2400" b="1" dirty="0" smtClean="0">
                <a:solidFill>
                  <a:srgbClr val="C00000"/>
                </a:solidFill>
              </a:rPr>
              <a:t>plano moral o ético</a:t>
            </a:r>
            <a:r>
              <a:rPr lang="es-ES" sz="2100" b="1" dirty="0" smtClean="0">
                <a:solidFill>
                  <a:schemeClr val="accent1">
                    <a:lumMod val="50000"/>
                  </a:schemeClr>
                </a:solidFill>
              </a:rPr>
              <a:t>, que llamamos </a:t>
            </a:r>
            <a:r>
              <a:rPr lang="es-ES" sz="2100" b="1" dirty="0" smtClean="0">
                <a:solidFill>
                  <a:srgbClr val="C00000"/>
                </a:solidFill>
              </a:rPr>
              <a:t>la conciencia</a:t>
            </a:r>
            <a:r>
              <a:rPr lang="es-ES" sz="2100" b="1" dirty="0" smtClean="0">
                <a:solidFill>
                  <a:schemeClr val="accent1">
                    <a:lumMod val="50000"/>
                  </a:schemeClr>
                </a:solidFill>
              </a:rPr>
              <a:t>, que nos mueve a </a:t>
            </a:r>
            <a:r>
              <a:rPr lang="es-ES" sz="2100" b="1" dirty="0" smtClean="0">
                <a:solidFill>
                  <a:srgbClr val="C00000"/>
                </a:solidFill>
              </a:rPr>
              <a:t>discernir el bien del mal</a:t>
            </a:r>
            <a:r>
              <a:rPr lang="es-ES" sz="2100" b="1" dirty="0" smtClean="0">
                <a:solidFill>
                  <a:schemeClr val="accent1">
                    <a:lumMod val="50000"/>
                  </a:schemeClr>
                </a:solidFill>
              </a:rPr>
              <a:t>, superar y controlar afectos desordenados y apegos que nos esclavizan y </a:t>
            </a:r>
            <a:r>
              <a:rPr lang="es-ES" sz="2100" b="1" dirty="0" smtClean="0">
                <a:solidFill>
                  <a:srgbClr val="C00000"/>
                </a:solidFill>
              </a:rPr>
              <a:t>actuar conforme a valores</a:t>
            </a:r>
            <a:r>
              <a:rPr lang="es-ES" sz="2100" b="1" dirty="0" smtClean="0">
                <a:solidFill>
                  <a:schemeClr val="accent1">
                    <a:lumMod val="50000"/>
                  </a:schemeClr>
                </a:solidFill>
              </a:rPr>
              <a:t> que asumimos como normas de vida.  Y seguimos con los </a:t>
            </a:r>
            <a:r>
              <a:rPr lang="es-ES" sz="2100" b="1" dirty="0" err="1" smtClean="0">
                <a:solidFill>
                  <a:schemeClr val="accent1">
                    <a:lumMod val="50000"/>
                  </a:schemeClr>
                </a:solidFill>
              </a:rPr>
              <a:t>selfies</a:t>
            </a:r>
            <a:r>
              <a:rPr lang="es-ES" sz="2100" b="1" dirty="0" smtClean="0">
                <a:solidFill>
                  <a:schemeClr val="accent1">
                    <a:lumMod val="50000"/>
                  </a:schemeClr>
                </a:solidFill>
              </a:rPr>
              <a:t>!!!.</a:t>
            </a:r>
            <a:endParaRPr lang="es-ES" sz="2000" b="1" i="1" dirty="0"/>
          </a:p>
        </p:txBody>
      </p:sp>
      <p:pic>
        <p:nvPicPr>
          <p:cNvPr id="6" name="Picture 6" descr="Resultado de imagen para cuevas del guách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16381" cy="500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77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5459" y="1100865"/>
            <a:ext cx="7947212" cy="5427127"/>
          </a:xfrm>
          <a:prstGeom prst="rect">
            <a:avLst/>
          </a:prstGeom>
          <a:noFill/>
        </p:spPr>
        <p:txBody>
          <a:bodyPr wrap="square" rtlCol="0">
            <a:spAutoFit/>
          </a:bodyPr>
          <a:lstStyle/>
          <a:p>
            <a:pPr indent="363538">
              <a:spcBef>
                <a:spcPts val="100"/>
              </a:spcBef>
              <a:spcAft>
                <a:spcPts val="100"/>
              </a:spcAft>
            </a:pPr>
            <a:r>
              <a:rPr lang="es-ES" sz="1700" i="1" spc="-20" dirty="0"/>
              <a:t>Paremos </a:t>
            </a:r>
            <a:r>
              <a:rPr lang="es-ES" sz="1700" i="1" spc="-20" dirty="0" smtClean="0"/>
              <a:t>a </a:t>
            </a:r>
            <a:r>
              <a:rPr lang="es-ES" sz="1700" i="1" spc="-20" dirty="0"/>
              <a:t>contemplar los </a:t>
            </a:r>
            <a:r>
              <a:rPr lang="es-ES" sz="1700" i="1" spc="-20" dirty="0" smtClean="0"/>
              <a:t>contrastes de esta cueva: </a:t>
            </a:r>
            <a:r>
              <a:rPr lang="es-ES" sz="1700" i="1" spc="-20" dirty="0"/>
              <a:t>sombras y </a:t>
            </a:r>
            <a:r>
              <a:rPr lang="es-ES" sz="1700" i="1" spc="-20" dirty="0" smtClean="0"/>
              <a:t>luz, </a:t>
            </a:r>
            <a:r>
              <a:rPr lang="es-ES" sz="1700" i="1" spc="-20" dirty="0"/>
              <a:t>agua y rocas… Vemos la imagen de una persona que se sumerge en el gua iluminada por la luz. Véanse en esa </a:t>
            </a:r>
            <a:r>
              <a:rPr lang="es-ES" sz="1700" i="1" spc="-20" dirty="0" smtClean="0"/>
              <a:t>persona e imaginen lo que le puede haber motivado a entrar allí… lo que siente...</a:t>
            </a:r>
          </a:p>
          <a:p>
            <a:pPr indent="363538">
              <a:spcBef>
                <a:spcPts val="100"/>
              </a:spcBef>
              <a:spcAft>
                <a:spcPts val="100"/>
              </a:spcAft>
            </a:pPr>
            <a:r>
              <a:rPr lang="es-ES" sz="1700" i="1" spc="-20" dirty="0" smtClean="0"/>
              <a:t> En esta cueva está simbolizada </a:t>
            </a:r>
            <a:r>
              <a:rPr lang="es-ES" sz="1700" b="1" i="1" spc="-20" dirty="0" smtClean="0"/>
              <a:t>nuestra conciencia</a:t>
            </a:r>
            <a:r>
              <a:rPr lang="es-ES" sz="1700" i="1" spc="-20" dirty="0" smtClean="0"/>
              <a:t>, ese gusanillo interior que nos mueve a </a:t>
            </a:r>
            <a:r>
              <a:rPr lang="es-ES" sz="1700" b="1" i="1" spc="-20" dirty="0" smtClean="0"/>
              <a:t>diferenciar el bien del mal</a:t>
            </a:r>
            <a:r>
              <a:rPr lang="es-ES" sz="1700" i="1" spc="-20" dirty="0" smtClean="0"/>
              <a:t>,… que nos mueve a salir hacia la luz… y a entrar en el agua de los valores que dan vida y respetan la vida… que nos mueven a salir de espacios de sombra… y a evitar rocas en el camino que nos causas heridas… y hieren a otros… </a:t>
            </a:r>
          </a:p>
          <a:p>
            <a:pPr indent="363538">
              <a:spcBef>
                <a:spcPts val="100"/>
              </a:spcBef>
              <a:spcAft>
                <a:spcPts val="100"/>
              </a:spcAft>
            </a:pPr>
            <a:r>
              <a:rPr lang="es-ES" sz="1700" i="1" spc="-20" dirty="0" smtClean="0"/>
              <a:t>La conciencia es como </a:t>
            </a:r>
            <a:r>
              <a:rPr lang="es-ES" sz="1700" b="1" i="1" spc="-20" dirty="0" smtClean="0"/>
              <a:t>un gusanillo que está allí sembrado en nuestro interior… está en cada uno hacer que se convierta en una bella mariposa…</a:t>
            </a:r>
            <a:r>
              <a:rPr lang="es-ES" sz="1700" i="1" spc="-20" dirty="0" smtClean="0"/>
              <a:t> para volar en la vida con una sana y formada </a:t>
            </a:r>
            <a:r>
              <a:rPr lang="es-ES" sz="1700" b="1" i="1" spc="-20" dirty="0" smtClean="0"/>
              <a:t>libertad de conciencia</a:t>
            </a:r>
            <a:r>
              <a:rPr lang="es-ES" sz="1700" i="1" spc="-20" dirty="0" smtClean="0"/>
              <a:t>… </a:t>
            </a:r>
          </a:p>
          <a:p>
            <a:pPr indent="363538">
              <a:spcBef>
                <a:spcPts val="100"/>
              </a:spcBef>
              <a:spcAft>
                <a:spcPts val="100"/>
              </a:spcAft>
            </a:pPr>
            <a:r>
              <a:rPr lang="es-ES" sz="1700" i="1" spc="-20" dirty="0" smtClean="0"/>
              <a:t>Piensen en una situación en la que saben que actuaron mal. Revívanla en la mente... Reflexionen ¿por qué actuaron así, qué les impulsó?… Mírense en la imaginación como el personaje de la escena en la cueva, entrando en la zona de luz y el agua que limpia y renueva… Reflexionen ¿cómo debieron haber actuado en esa situación?...  Y allí, con esos pensamientos positivos, se toman un </a:t>
            </a:r>
            <a:r>
              <a:rPr lang="es-ES" sz="1700" i="1" spc="-20" dirty="0" err="1" smtClean="0"/>
              <a:t>selfie</a:t>
            </a:r>
            <a:r>
              <a:rPr lang="es-ES" sz="1700" i="1" spc="-20" dirty="0" smtClean="0"/>
              <a:t>… </a:t>
            </a:r>
          </a:p>
          <a:p>
            <a:pPr indent="363538">
              <a:spcBef>
                <a:spcPts val="100"/>
              </a:spcBef>
              <a:spcAft>
                <a:spcPts val="100"/>
              </a:spcAft>
            </a:pPr>
            <a:r>
              <a:rPr lang="es-ES" sz="1700" i="1" spc="-20" dirty="0" smtClean="0"/>
              <a:t>¿</a:t>
            </a:r>
            <a:r>
              <a:rPr lang="es-ES" sz="1700" i="1" spc="-20" dirty="0"/>
              <a:t>Quién no ha sentido dilemas morales?... ¿Quién no ha sido impulsado a actuar de un modo que no hubiera querido?  ¿Quién no ha cometido errores? … </a:t>
            </a:r>
            <a:r>
              <a:rPr lang="es-ES" sz="1700" i="1" spc="-20" dirty="0" smtClean="0"/>
              <a:t>De ellos aprendemos y crecemos en conciencia si los reconocemos y asumimos.  Recuerden este </a:t>
            </a:r>
            <a:r>
              <a:rPr lang="es-ES" sz="1700" i="1" spc="-20" dirty="0" err="1" smtClean="0"/>
              <a:t>selfie</a:t>
            </a:r>
            <a:r>
              <a:rPr lang="es-ES" sz="1700" i="1" spc="-20" dirty="0" smtClean="0"/>
              <a:t> que se han tomado cuando sientan dilemas de conciencia… entren siempre en la zona de luz y agua … y verán una mariposa que revolotea.</a:t>
            </a:r>
            <a:endParaRPr lang="es-ES" sz="1700" i="1" spc="-20" dirty="0"/>
          </a:p>
        </p:txBody>
      </p:sp>
    </p:spTree>
    <p:extLst>
      <p:ext uri="{BB962C8B-B14F-4D97-AF65-F5344CB8AC3E}">
        <p14:creationId xmlns:p14="http://schemas.microsoft.com/office/powerpoint/2010/main" val="3126569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207644" y="4693024"/>
            <a:ext cx="8742812" cy="2077492"/>
          </a:xfrm>
          <a:prstGeom prst="rect">
            <a:avLst/>
          </a:prstGeom>
          <a:noFill/>
        </p:spPr>
        <p:txBody>
          <a:bodyPr wrap="square" rtlCol="0">
            <a:spAutoFit/>
          </a:bodyPr>
          <a:lstStyle/>
          <a:p>
            <a:pPr algn="ctr"/>
            <a:r>
              <a:rPr lang="es-ES" sz="2100" b="1" dirty="0" smtClean="0">
                <a:solidFill>
                  <a:schemeClr val="accent1">
                    <a:lumMod val="50000"/>
                  </a:schemeClr>
                </a:solidFill>
              </a:rPr>
              <a:t>Una belleza!!!… Entramos en el </a:t>
            </a:r>
            <a:r>
              <a:rPr lang="es-ES" sz="2400" b="1" dirty="0" smtClean="0">
                <a:solidFill>
                  <a:srgbClr val="C00000"/>
                </a:solidFill>
              </a:rPr>
              <a:t>plano estético</a:t>
            </a:r>
            <a:r>
              <a:rPr lang="es-ES" sz="2100" b="1" dirty="0" smtClean="0">
                <a:solidFill>
                  <a:schemeClr val="accent1">
                    <a:lumMod val="50000"/>
                  </a:schemeClr>
                </a:solidFill>
              </a:rPr>
              <a:t>, que nos lleva a </a:t>
            </a:r>
            <a:r>
              <a:rPr lang="es-ES" sz="2100" b="1" dirty="0" smtClean="0">
                <a:solidFill>
                  <a:srgbClr val="C00000"/>
                </a:solidFill>
              </a:rPr>
              <a:t>disfrutar y a crear lo bello en el mundo</a:t>
            </a:r>
            <a:r>
              <a:rPr lang="es-ES" sz="2100" b="1" dirty="0" smtClean="0">
                <a:solidFill>
                  <a:schemeClr val="accent1">
                    <a:lumMod val="50000"/>
                  </a:schemeClr>
                </a:solidFill>
              </a:rPr>
              <a:t>. Un plano en el que se mueven sentimientos de </a:t>
            </a:r>
            <a:r>
              <a:rPr lang="es-ES" sz="2100" b="1" dirty="0" smtClean="0">
                <a:solidFill>
                  <a:srgbClr val="C00000"/>
                </a:solidFill>
              </a:rPr>
              <a:t>amor, placer y felicidad</a:t>
            </a:r>
            <a:r>
              <a:rPr lang="es-ES" sz="2100" b="1" dirty="0" smtClean="0">
                <a:solidFill>
                  <a:schemeClr val="accent1">
                    <a:lumMod val="50000"/>
                  </a:schemeClr>
                </a:solidFill>
              </a:rPr>
              <a:t>. La belleza en sus </a:t>
            </a:r>
            <a:r>
              <a:rPr lang="es-ES" sz="2100" b="1" dirty="0" smtClean="0">
                <a:solidFill>
                  <a:srgbClr val="C00000"/>
                </a:solidFill>
              </a:rPr>
              <a:t>variadas manifestaciones</a:t>
            </a:r>
            <a:r>
              <a:rPr lang="es-ES" sz="2100" b="1" dirty="0" smtClean="0">
                <a:solidFill>
                  <a:schemeClr val="accent1">
                    <a:lumMod val="50000"/>
                  </a:schemeClr>
                </a:solidFill>
              </a:rPr>
              <a:t>: el esplendor de la naturaleza, las expresiones culturales y artísticas e incluso las deportivas en todas sus formas, la bondad de la gente y sus esfuerzos por hacer un mundo menos injusto, más humano…  Fijen la imagen. </a:t>
            </a:r>
            <a:endParaRPr lang="es-ES" sz="2000" b="1" i="1" dirty="0"/>
          </a:p>
        </p:txBody>
      </p:sp>
      <p:pic>
        <p:nvPicPr>
          <p:cNvPr id="8" name="Picture 4" descr="Resultado de imagen para imagenes cuev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8100" cy="47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3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3" name="Rectángulo 2"/>
          <p:cNvSpPr/>
          <p:nvPr/>
        </p:nvSpPr>
        <p:spPr>
          <a:xfrm>
            <a:off x="549158" y="420216"/>
            <a:ext cx="8204877" cy="6037550"/>
          </a:xfrm>
          <a:prstGeom prst="rect">
            <a:avLst/>
          </a:prstGeom>
        </p:spPr>
        <p:txBody>
          <a:bodyPr wrap="square">
            <a:spAutoFit/>
          </a:bodyPr>
          <a:lstStyle/>
          <a:p>
            <a:pPr indent="363538">
              <a:spcBef>
                <a:spcPts val="100"/>
              </a:spcBef>
              <a:spcAft>
                <a:spcPts val="100"/>
              </a:spcAft>
            </a:pPr>
            <a:r>
              <a:rPr lang="es-ES" i="1" spc="-20" dirty="0" smtClean="0"/>
              <a:t>Nos detenemos a mirar esta pared de la cueva y a disfrutar en ella </a:t>
            </a:r>
            <a:r>
              <a:rPr lang="es-ES" b="1" i="1" spc="-20" dirty="0" smtClean="0"/>
              <a:t>la belleza de la naturaleza</a:t>
            </a:r>
            <a:r>
              <a:rPr lang="es-ES" i="1" spc="-20" dirty="0" smtClean="0"/>
              <a:t>. Mirándola… vamos a traer a la memoria </a:t>
            </a:r>
            <a:r>
              <a:rPr lang="es-ES" b="1" i="1" spc="-20" dirty="0" smtClean="0"/>
              <a:t>la belleza de tantas cosas y personas que causan sentimientos de felicidad, placer, amor… </a:t>
            </a:r>
          </a:p>
          <a:p>
            <a:pPr indent="363538">
              <a:spcBef>
                <a:spcPts val="100"/>
              </a:spcBef>
              <a:spcAft>
                <a:spcPts val="100"/>
              </a:spcAft>
            </a:pPr>
            <a:r>
              <a:rPr lang="es-ES" i="1" spc="-20" dirty="0" smtClean="0"/>
              <a:t>Primero, miren la belleza que hay en ustedes… lo que significan para las personas que les quieren… los bellos sentimientos que despiertan en ellos… Todas sus luces…</a:t>
            </a:r>
          </a:p>
          <a:p>
            <a:pPr indent="363538">
              <a:spcBef>
                <a:spcPts val="100"/>
              </a:spcBef>
              <a:spcAft>
                <a:spcPts val="100"/>
              </a:spcAft>
            </a:pPr>
            <a:r>
              <a:rPr lang="es-ES" i="1" spc="-20" dirty="0" smtClean="0"/>
              <a:t>Y lo que han creado ustedes de belleza para los demás… esos dibujos y manualidades de niños… su desempeño en deportes, hobbies, actividades sociales, etc…, el amor que manifiestan… todo lo que hacen que genera felicidad en otros y que comparten… </a:t>
            </a:r>
          </a:p>
          <a:p>
            <a:pPr indent="363538">
              <a:spcBef>
                <a:spcPts val="100"/>
              </a:spcBef>
              <a:spcAft>
                <a:spcPts val="100"/>
              </a:spcAft>
            </a:pPr>
            <a:r>
              <a:rPr lang="es-ES" i="1" spc="-20" dirty="0" smtClean="0"/>
              <a:t>Miren ahora la belleza de tanta gente que les rodea… que viven para que ustedes sean mejores personas y disfruten sus vidas con plenitud: su familia… sus profesores… el batallón que atiende sus necesidades de alimentación, salud, cuido personal, música, lectura,  deportes,  etc., etc.,… ¿Pueden imaginar lo que puede haber de bondad humana en todo lo que disfrutan?….  ¿En un simple chocolate por ejemplo?...</a:t>
            </a:r>
          </a:p>
          <a:p>
            <a:pPr indent="363538">
              <a:spcBef>
                <a:spcPts val="100"/>
              </a:spcBef>
              <a:spcAft>
                <a:spcPts val="100"/>
              </a:spcAft>
            </a:pPr>
            <a:r>
              <a:rPr lang="es-ES" i="1" spc="-20" dirty="0" smtClean="0"/>
              <a:t>¿Y sobre la bondad de todos los que han dedicado y siguen dedicando sus vidas para hacer un mundo mejor?... Traigamos a la mente algún personaje que admiremos. Veamos su belleza de alma… lo que fluye de su mundo interior….  </a:t>
            </a:r>
          </a:p>
          <a:p>
            <a:pPr indent="363538">
              <a:spcBef>
                <a:spcPts val="100"/>
              </a:spcBef>
              <a:spcAft>
                <a:spcPts val="100"/>
              </a:spcAft>
            </a:pPr>
            <a:r>
              <a:rPr lang="es-ES" i="1" spc="-20" dirty="0" smtClean="0"/>
              <a:t>Piensen en todo la belleza que les rodea…es  tanta!! … Sonrían con felicidad plena… y ahora se toman un </a:t>
            </a:r>
            <a:r>
              <a:rPr lang="es-ES" i="1" spc="-20" dirty="0" err="1" smtClean="0"/>
              <a:t>selfie</a:t>
            </a:r>
            <a:r>
              <a:rPr lang="es-ES" i="1" spc="-20" dirty="0"/>
              <a:t> </a:t>
            </a:r>
            <a:r>
              <a:rPr lang="es-ES" i="1" spc="-20" dirty="0" smtClean="0"/>
              <a:t>para preservar esa sonrisa… Y recuerden que en ustedes está  disfrutar de lo  bueno que les es dado por Dios, por los otros… pero también el deber de preservar y crear la belleza en este mundo para el disfrute de todos… poner sonrisas de felicidad en los demás… Y seguimos caminando</a:t>
            </a:r>
            <a:r>
              <a:rPr lang="es-ES" i="1" spc="-20" smtClean="0"/>
              <a:t>… ahora </a:t>
            </a:r>
            <a:r>
              <a:rPr lang="es-ES" i="1" spc="-20" dirty="0" smtClean="0"/>
              <a:t>abran sus ojos…</a:t>
            </a:r>
          </a:p>
        </p:txBody>
      </p:sp>
    </p:spTree>
    <p:extLst>
      <p:ext uri="{BB962C8B-B14F-4D97-AF65-F5344CB8AC3E}">
        <p14:creationId xmlns:p14="http://schemas.microsoft.com/office/powerpoint/2010/main" val="4269522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121024" y="4884096"/>
            <a:ext cx="8875057" cy="1800493"/>
          </a:xfrm>
          <a:prstGeom prst="rect">
            <a:avLst/>
          </a:prstGeom>
          <a:noFill/>
        </p:spPr>
        <p:txBody>
          <a:bodyPr wrap="square" rtlCol="0">
            <a:spAutoFit/>
          </a:bodyPr>
          <a:lstStyle/>
          <a:p>
            <a:pPr algn="ctr"/>
            <a:r>
              <a:rPr lang="es-ES" sz="2100" b="1" dirty="0" smtClean="0">
                <a:solidFill>
                  <a:schemeClr val="accent1">
                    <a:lumMod val="50000"/>
                  </a:schemeClr>
                </a:solidFill>
              </a:rPr>
              <a:t>¿Sienten asombro? Se trata del </a:t>
            </a:r>
            <a:r>
              <a:rPr lang="es-ES" sz="2400" b="1" dirty="0" smtClean="0">
                <a:solidFill>
                  <a:srgbClr val="C00000"/>
                </a:solidFill>
              </a:rPr>
              <a:t>plano contemplativo</a:t>
            </a:r>
            <a:r>
              <a:rPr lang="es-ES" sz="2100" b="1" dirty="0" smtClean="0">
                <a:solidFill>
                  <a:schemeClr val="accent1">
                    <a:lumMod val="50000"/>
                  </a:schemeClr>
                </a:solidFill>
              </a:rPr>
              <a:t>, que nos facilita “mirar bien” la realidad que nos rodea, tener </a:t>
            </a:r>
            <a:r>
              <a:rPr lang="es-ES" sz="2400" b="1" dirty="0">
                <a:solidFill>
                  <a:srgbClr val="C00000"/>
                </a:solidFill>
              </a:rPr>
              <a:t>“visión profunda” </a:t>
            </a:r>
            <a:r>
              <a:rPr lang="es-ES" sz="2100" b="1" dirty="0" smtClean="0">
                <a:solidFill>
                  <a:schemeClr val="accent1">
                    <a:lumMod val="50000"/>
                  </a:schemeClr>
                </a:solidFill>
              </a:rPr>
              <a:t>de las cosas, situarnos en el mundo, asombrarnos por la creación, gozar y emocionarnos por la vida; pero también apreciar en profundidad la maldad en el mundo y sentir el sufrimiento de nuestros hermanos. Fijen la imagen en sus colores.</a:t>
            </a:r>
            <a:endParaRPr lang="es-ES" sz="2000" b="1" i="1" dirty="0"/>
          </a:p>
        </p:txBody>
      </p:sp>
      <p:pic>
        <p:nvPicPr>
          <p:cNvPr id="6" name="Picture 18"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9116382" cy="469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3" name="Rectángulo 2"/>
          <p:cNvSpPr/>
          <p:nvPr/>
        </p:nvSpPr>
        <p:spPr>
          <a:xfrm>
            <a:off x="266770" y="252063"/>
            <a:ext cx="8500712" cy="6591548"/>
          </a:xfrm>
          <a:prstGeom prst="rect">
            <a:avLst/>
          </a:prstGeom>
        </p:spPr>
        <p:txBody>
          <a:bodyPr wrap="square">
            <a:spAutoFit/>
          </a:bodyPr>
          <a:lstStyle/>
          <a:p>
            <a:pPr indent="363538">
              <a:spcBef>
                <a:spcPts val="100"/>
              </a:spcBef>
              <a:spcAft>
                <a:spcPts val="100"/>
              </a:spcAft>
            </a:pPr>
            <a:r>
              <a:rPr lang="es-ES" i="1" spc="-20" dirty="0"/>
              <a:t>Vemos en la pared un sinfín de tonalidades, de áreas que nos llaman más la atención que otras. Áreas que nos atraen y áreas oscuras </a:t>
            </a:r>
            <a:r>
              <a:rPr lang="es-ES" i="1" spc="-20" dirty="0" smtClean="0"/>
              <a:t>que a lo mejor no miramos… ¿Las </a:t>
            </a:r>
            <a:r>
              <a:rPr lang="es-ES" i="1" spc="-20" dirty="0"/>
              <a:t>recuerdan en la imagen?...  </a:t>
            </a:r>
          </a:p>
          <a:p>
            <a:pPr indent="363538">
              <a:spcBef>
                <a:spcPts val="100"/>
              </a:spcBef>
              <a:spcAft>
                <a:spcPts val="100"/>
              </a:spcAft>
            </a:pPr>
            <a:r>
              <a:rPr lang="es-ES" i="1" spc="-20" dirty="0" smtClean="0"/>
              <a:t>En esta cueva se nos invita a </a:t>
            </a:r>
            <a:r>
              <a:rPr lang="es-ES" b="1" i="1" spc="-20" dirty="0" smtClean="0"/>
              <a:t>“contemplar” a “mirar bien” para situarnos frente a la realidad del mundo. </a:t>
            </a:r>
            <a:r>
              <a:rPr lang="es-ES" i="1" spc="-20" dirty="0" smtClean="0"/>
              <a:t>No solo a disfrutar de todo lo bello con un sentimiento estético y de felicidad que puede ser superficial… ¿Recuerdan eso de ser “</a:t>
            </a:r>
            <a:r>
              <a:rPr lang="es-ES" b="1" i="1" spc="-20" dirty="0" smtClean="0"/>
              <a:t>contemplativos en la acción</a:t>
            </a:r>
            <a:r>
              <a:rPr lang="es-ES" i="1" spc="-20" dirty="0" smtClean="0"/>
              <a:t>” de la identidad ignaciana?...  En unos casos la contemplación nos llevará a actuar para preservar y hacer que todos disfruten una buena vida… En otros casos a actuar para cambiar las cosas… </a:t>
            </a:r>
          </a:p>
          <a:p>
            <a:pPr indent="363538">
              <a:spcBef>
                <a:spcPts val="100"/>
              </a:spcBef>
              <a:spcAft>
                <a:spcPts val="100"/>
              </a:spcAft>
            </a:pPr>
            <a:r>
              <a:rPr lang="es-ES" i="1" spc="-20" dirty="0" smtClean="0"/>
              <a:t>Sabemos </a:t>
            </a:r>
            <a:r>
              <a:rPr lang="es-ES" i="1" spc="-20" dirty="0"/>
              <a:t>que </a:t>
            </a:r>
            <a:r>
              <a:rPr lang="es-ES" i="1" spc="-20" dirty="0" smtClean="0"/>
              <a:t>hay </a:t>
            </a:r>
            <a:r>
              <a:rPr lang="es-ES" b="1" i="1" spc="-20" dirty="0" smtClean="0"/>
              <a:t>situaciones </a:t>
            </a:r>
            <a:r>
              <a:rPr lang="es-ES" b="1" i="1" spc="-20" dirty="0"/>
              <a:t>que nos causan sentimientos </a:t>
            </a:r>
            <a:r>
              <a:rPr lang="es-ES" b="1" i="1" spc="-20" dirty="0" smtClean="0"/>
              <a:t>de tristeza, rechazo, repugnancia indignación</a:t>
            </a:r>
            <a:r>
              <a:rPr lang="es-ES" i="1" spc="-20" dirty="0" smtClean="0"/>
              <a:t>… Vamos </a:t>
            </a:r>
            <a:r>
              <a:rPr lang="es-ES" i="1" spc="-20" dirty="0"/>
              <a:t>a reflexionar sobre </a:t>
            </a:r>
            <a:r>
              <a:rPr lang="es-ES" i="1" spc="-20" dirty="0" smtClean="0"/>
              <a:t>situaciones… Mejor </a:t>
            </a:r>
            <a:r>
              <a:rPr lang="es-ES" i="1" spc="-20" dirty="0"/>
              <a:t>damos una vuelta a la pared contraria de la cueva. </a:t>
            </a:r>
            <a:r>
              <a:rPr lang="es-ES" i="1" spc="-20" dirty="0" smtClean="0"/>
              <a:t>Sobre el fondo oscuro de la pared proyectarán imágenes con sus recuerdos….</a:t>
            </a:r>
          </a:p>
          <a:p>
            <a:pPr indent="363538">
              <a:spcBef>
                <a:spcPts val="100"/>
              </a:spcBef>
              <a:spcAft>
                <a:spcPts val="100"/>
              </a:spcAft>
            </a:pPr>
            <a:r>
              <a:rPr lang="es-ES" i="1" spc="-20" dirty="0" smtClean="0"/>
              <a:t>Traigan primero, a su memoria, una escena real de deterioro del medio ambiente que les haya quedado grabada… contémplenla  y reflexionen sobre los sentimientos que les produce... Ahora proyecten un recuerdo reciente con personas reales de nuestro país, que sufren alguna situación de injusticia en sus derechos… lo más grave que han visto y les venga a la mente… contémplenla y reflexionen sobre lo que les produce…  </a:t>
            </a:r>
          </a:p>
          <a:p>
            <a:pPr indent="363538">
              <a:spcBef>
                <a:spcPts val="100"/>
              </a:spcBef>
              <a:spcAft>
                <a:spcPts val="100"/>
              </a:spcAft>
            </a:pPr>
            <a:r>
              <a:rPr lang="es-ES" i="1" spc="-20" dirty="0" smtClean="0"/>
              <a:t>Y más allá de los sentimientos, ¿no perciben como si desearan poder </a:t>
            </a:r>
            <a:r>
              <a:rPr lang="es-ES" b="1" i="1" spc="-20" dirty="0" smtClean="0"/>
              <a:t>hacer algo para cambiar las cosas </a:t>
            </a:r>
            <a:r>
              <a:rPr lang="es-ES" i="1" spc="-20" dirty="0" smtClean="0"/>
              <a:t>?…  Entren en alguna de las dos escenas, la que quieran, y piensen que pueden hacer  algo por ayudar… imaginen que intervienen en la escena y que logran cambiar las cosas … no se desanimen… imaginen que tienen los poderes necesarios. Y se toman un </a:t>
            </a:r>
            <a:r>
              <a:rPr lang="es-ES" i="1" spc="-20" dirty="0" err="1" smtClean="0"/>
              <a:t>selfie</a:t>
            </a:r>
            <a:r>
              <a:rPr lang="es-ES" i="1" spc="-20" dirty="0" smtClean="0"/>
              <a:t> en esa escena que han transformado… Y vamos hacia la última parada…</a:t>
            </a:r>
            <a:endParaRPr lang="es-ES" i="1" spc="-20" dirty="0"/>
          </a:p>
        </p:txBody>
      </p:sp>
    </p:spTree>
    <p:extLst>
      <p:ext uri="{BB962C8B-B14F-4D97-AF65-F5344CB8AC3E}">
        <p14:creationId xmlns:p14="http://schemas.microsoft.com/office/powerpoint/2010/main" val="181002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0" y="4484157"/>
            <a:ext cx="8929595" cy="2077492"/>
          </a:xfrm>
          <a:prstGeom prst="rect">
            <a:avLst/>
          </a:prstGeom>
          <a:noFill/>
        </p:spPr>
        <p:txBody>
          <a:bodyPr wrap="square" rtlCol="0">
            <a:spAutoFit/>
          </a:bodyPr>
          <a:lstStyle/>
          <a:p>
            <a:pPr algn="ctr"/>
            <a:r>
              <a:rPr lang="es-ES" sz="2100" b="1" dirty="0" smtClean="0">
                <a:solidFill>
                  <a:schemeClr val="accent1">
                    <a:lumMod val="50000"/>
                  </a:schemeClr>
                </a:solidFill>
              </a:rPr>
              <a:t>¿El cielo en la tierra? Es el </a:t>
            </a:r>
            <a:r>
              <a:rPr lang="es-ES" sz="2400" b="1" dirty="0" smtClean="0">
                <a:solidFill>
                  <a:srgbClr val="C00000"/>
                </a:solidFill>
              </a:rPr>
              <a:t>plano espiritual/religioso</a:t>
            </a:r>
            <a:r>
              <a:rPr lang="es-ES" sz="2100" b="1" dirty="0" smtClean="0">
                <a:solidFill>
                  <a:schemeClr val="accent1">
                    <a:lumMod val="50000"/>
                  </a:schemeClr>
                </a:solidFill>
              </a:rPr>
              <a:t>, que nos lleva al descubrimiento de lo trascendente. Desde la fe cristiana, es </a:t>
            </a:r>
            <a:r>
              <a:rPr lang="es-ES" sz="2100" b="1" dirty="0" smtClean="0">
                <a:solidFill>
                  <a:srgbClr val="C00000"/>
                </a:solidFill>
              </a:rPr>
              <a:t>la experiencia del encuentro con el Amor del Dios de la Vida</a:t>
            </a:r>
            <a:r>
              <a:rPr lang="es-ES" sz="2100" b="1" dirty="0" smtClean="0">
                <a:solidFill>
                  <a:schemeClr val="accent1">
                    <a:lumMod val="50000"/>
                  </a:schemeClr>
                </a:solidFill>
              </a:rPr>
              <a:t> </a:t>
            </a:r>
            <a:r>
              <a:rPr lang="es-ES" sz="2100" b="1" dirty="0" smtClean="0">
                <a:solidFill>
                  <a:srgbClr val="C00000"/>
                </a:solidFill>
              </a:rPr>
              <a:t>revelado en Jesús. </a:t>
            </a:r>
            <a:r>
              <a:rPr lang="es-ES" sz="2100" b="1" dirty="0" smtClean="0">
                <a:solidFill>
                  <a:schemeClr val="accent1">
                    <a:lumMod val="50000"/>
                  </a:schemeClr>
                </a:solidFill>
              </a:rPr>
              <a:t>Es el plano de nuestra interioridad desde el que oramos, meditamos, contemplamos y celebramos nuestra fe y vivimos la identidad ignaciana.</a:t>
            </a:r>
          </a:p>
          <a:p>
            <a:pPr algn="ctr"/>
            <a:r>
              <a:rPr lang="es-ES" sz="2100" b="1" dirty="0" smtClean="0">
                <a:solidFill>
                  <a:srgbClr val="C00000"/>
                </a:solidFill>
              </a:rPr>
              <a:t>-Entraremos en este plano en próximos encuentros-  </a:t>
            </a:r>
            <a:endParaRPr lang="es-ES" sz="2000" b="1" i="1" dirty="0">
              <a:solidFill>
                <a:srgbClr val="C00000"/>
              </a:solidFill>
            </a:endParaRPr>
          </a:p>
        </p:txBody>
      </p:sp>
      <p:pic>
        <p:nvPicPr>
          <p:cNvPr id="7" name="Picture 26" descr="Resultado de imagen para lago dentro de cue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 y="-28173"/>
            <a:ext cx="9116381" cy="44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68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jóvenes entrando a cavern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6674"/>
            <a:ext cx="5029200" cy="68413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029201" y="148471"/>
            <a:ext cx="3899646" cy="6709529"/>
          </a:xfrm>
          <a:prstGeom prst="rect">
            <a:avLst/>
          </a:prstGeom>
          <a:noFill/>
        </p:spPr>
        <p:txBody>
          <a:bodyPr wrap="square" rtlCol="0">
            <a:spAutoFit/>
          </a:bodyPr>
          <a:lstStyle/>
          <a:p>
            <a:pPr algn="ctr">
              <a:spcBef>
                <a:spcPts val="600"/>
              </a:spcBef>
              <a:spcAft>
                <a:spcPts val="600"/>
              </a:spcAft>
            </a:pPr>
            <a:r>
              <a:rPr lang="es-ES" sz="2000" dirty="0" smtClean="0"/>
              <a:t>Salimos de la cueva y terminamos nuestro viaje…. por hoy.</a:t>
            </a:r>
          </a:p>
          <a:p>
            <a:pPr algn="ctr">
              <a:spcBef>
                <a:spcPts val="600"/>
              </a:spcBef>
              <a:spcAft>
                <a:spcPts val="600"/>
              </a:spcAft>
            </a:pPr>
            <a:r>
              <a:rPr lang="es-ES" sz="2000" dirty="0" smtClean="0"/>
              <a:t>En verdad es un viaje que a lo largo de los temas del Programa de Formación Humano Cristiana se va motivando a pasos, focalizando hoy en unos recintos de la cueva, mañana en otros… </a:t>
            </a:r>
            <a:endParaRPr lang="es-ES" sz="2000" b="1" dirty="0">
              <a:solidFill>
                <a:schemeClr val="tx2">
                  <a:lumMod val="50000"/>
                </a:schemeClr>
              </a:solidFill>
            </a:endParaRPr>
          </a:p>
          <a:p>
            <a:pPr algn="ctr">
              <a:spcBef>
                <a:spcPts val="600"/>
              </a:spcBef>
              <a:spcAft>
                <a:spcPts val="600"/>
              </a:spcAft>
            </a:pPr>
            <a:r>
              <a:rPr lang="es-ES" sz="2000" b="1" dirty="0">
                <a:solidFill>
                  <a:schemeClr val="tx2">
                    <a:lumMod val="50000"/>
                  </a:schemeClr>
                </a:solidFill>
              </a:rPr>
              <a:t>S</a:t>
            </a:r>
            <a:r>
              <a:rPr lang="es-ES" sz="2000" b="1" dirty="0" smtClean="0">
                <a:solidFill>
                  <a:schemeClr val="tx2">
                    <a:lumMod val="50000"/>
                  </a:schemeClr>
                </a:solidFill>
              </a:rPr>
              <a:t>iempre vinculando la propia interioridad con el mundo exterior: </a:t>
            </a:r>
            <a:r>
              <a:rPr lang="es-ES" sz="2000" dirty="0" smtClean="0">
                <a:solidFill>
                  <a:schemeClr val="tx2">
                    <a:lumMod val="50000"/>
                  </a:schemeClr>
                </a:solidFill>
              </a:rPr>
              <a:t>en las relaciones con los demás, con el cuido del medio ambiente, con el compromiso para la transformación de la realidad para hacer un mundo más justo y humano... </a:t>
            </a:r>
            <a:r>
              <a:rPr lang="es-ES" sz="2000" b="1" dirty="0" smtClean="0">
                <a:solidFill>
                  <a:schemeClr val="tx2">
                    <a:lumMod val="50000"/>
                  </a:schemeClr>
                </a:solidFill>
              </a:rPr>
              <a:t>desde la riqueza espiritual de nuestra fe cristiana e identidad ignaciana.</a:t>
            </a:r>
            <a:endParaRPr lang="es-ES" sz="2000" b="1" dirty="0" smtClean="0"/>
          </a:p>
          <a:p>
            <a:pPr algn="ctr">
              <a:spcBef>
                <a:spcPts val="600"/>
              </a:spcBef>
              <a:spcAft>
                <a:spcPts val="600"/>
              </a:spcAft>
            </a:pPr>
            <a:r>
              <a:rPr lang="es-ES" sz="2000" b="1" dirty="0" smtClean="0">
                <a:solidFill>
                  <a:srgbClr val="C00000"/>
                </a:solidFill>
              </a:rPr>
              <a:t>Compartamos en la clase las experiencias de este viaje.</a:t>
            </a:r>
          </a:p>
        </p:txBody>
      </p:sp>
    </p:spTree>
    <p:extLst>
      <p:ext uri="{BB962C8B-B14F-4D97-AF65-F5344CB8AC3E}">
        <p14:creationId xmlns:p14="http://schemas.microsoft.com/office/powerpoint/2010/main" val="1376589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8"/>
          <p:cNvSpPr txBox="1"/>
          <p:nvPr/>
        </p:nvSpPr>
        <p:spPr>
          <a:xfrm>
            <a:off x="1627092" y="266300"/>
            <a:ext cx="5937623" cy="923330"/>
          </a:xfrm>
          <a:prstGeom prst="rect">
            <a:avLst/>
          </a:prstGeom>
          <a:noFill/>
        </p:spPr>
        <p:txBody>
          <a:bodyPr wrap="square" rtlCol="0">
            <a:spAutoFit/>
          </a:bodyPr>
          <a:lstStyle/>
          <a:p>
            <a:pPr>
              <a:lnSpc>
                <a:spcPct val="150000"/>
              </a:lnSpc>
            </a:pPr>
            <a:r>
              <a:rPr lang="es-ES" sz="3600" b="1" dirty="0" smtClean="0">
                <a:solidFill>
                  <a:schemeClr val="accent1">
                    <a:lumMod val="50000"/>
                  </a:schemeClr>
                </a:solidFill>
              </a:rPr>
              <a:t>Preparándonos </a:t>
            </a:r>
            <a:r>
              <a:rPr lang="es-ES" sz="3600" b="1" dirty="0">
                <a:solidFill>
                  <a:schemeClr val="accent1">
                    <a:lumMod val="50000"/>
                  </a:schemeClr>
                </a:solidFill>
              </a:rPr>
              <a:t>para el viaje… </a:t>
            </a:r>
          </a:p>
        </p:txBody>
      </p:sp>
      <p:pic>
        <p:nvPicPr>
          <p:cNvPr id="1030" name="Picture 6" descr="Resultado de imagen para imagen c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51" y="2112960"/>
            <a:ext cx="3502750" cy="2330922"/>
          </a:xfrm>
          <a:prstGeom prst="rect">
            <a:avLst/>
          </a:prstGeom>
          <a:noFill/>
          <a:effectLst>
            <a:outerShdw blurRad="50800" dist="38100" algn="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16" name="Rectángulo redondeado 15"/>
          <p:cNvSpPr/>
          <p:nvPr/>
        </p:nvSpPr>
        <p:spPr>
          <a:xfrm>
            <a:off x="1099667" y="1189630"/>
            <a:ext cx="6992471" cy="712694"/>
          </a:xfrm>
          <a:prstGeom prst="roundRect">
            <a:avLst/>
          </a:prstGeom>
          <a:solidFill>
            <a:srgbClr val="C4E9F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accent1">
                    <a:lumMod val="50000"/>
                  </a:schemeClr>
                </a:solidFill>
                <a:effectLst>
                  <a:outerShdw blurRad="38100" dist="38100" dir="2700000" algn="tl">
                    <a:srgbClr val="000000">
                      <a:alpha val="43137"/>
                    </a:srgbClr>
                  </a:outerShdw>
                </a:effectLst>
              </a:rPr>
              <a:t>¿Hacia dónde vamos? </a:t>
            </a:r>
          </a:p>
        </p:txBody>
      </p:sp>
      <p:sp>
        <p:nvSpPr>
          <p:cNvPr id="14" name="CuadroTexto 13"/>
          <p:cNvSpPr txBox="1"/>
          <p:nvPr/>
        </p:nvSpPr>
        <p:spPr>
          <a:xfrm>
            <a:off x="4322523" y="2271656"/>
            <a:ext cx="4008451" cy="1107996"/>
          </a:xfrm>
          <a:prstGeom prst="rect">
            <a:avLst/>
          </a:prstGeom>
          <a:noFill/>
        </p:spPr>
        <p:txBody>
          <a:bodyPr wrap="square" rtlCol="0">
            <a:spAutoFit/>
          </a:bodyPr>
          <a:lstStyle/>
          <a:p>
            <a:r>
              <a:rPr lang="es-ES" sz="2200" dirty="0" smtClean="0"/>
              <a:t>Comenzamos con </a:t>
            </a:r>
            <a:r>
              <a:rPr lang="es-ES" sz="2200" b="1" dirty="0" smtClean="0"/>
              <a:t>algunas preguntas</a:t>
            </a:r>
            <a:r>
              <a:rPr lang="es-ES" sz="2200" dirty="0" smtClean="0"/>
              <a:t> para ir aclarando entre todos el sentido de este viaje.</a:t>
            </a:r>
            <a:endParaRPr lang="es-ES" sz="2200" dirty="0"/>
          </a:p>
        </p:txBody>
      </p:sp>
      <p:sp>
        <p:nvSpPr>
          <p:cNvPr id="18" name="CuadroTexto 17"/>
          <p:cNvSpPr txBox="1"/>
          <p:nvPr/>
        </p:nvSpPr>
        <p:spPr>
          <a:xfrm>
            <a:off x="4322523" y="3432577"/>
            <a:ext cx="4074275" cy="1107996"/>
          </a:xfrm>
          <a:prstGeom prst="rect">
            <a:avLst/>
          </a:prstGeom>
          <a:noFill/>
        </p:spPr>
        <p:txBody>
          <a:bodyPr wrap="square" rtlCol="0">
            <a:spAutoFit/>
          </a:bodyPr>
          <a:lstStyle/>
          <a:p>
            <a:r>
              <a:rPr lang="es-ES" sz="2200" dirty="0" smtClean="0"/>
              <a:t>Luego presentamos los </a:t>
            </a:r>
            <a:r>
              <a:rPr lang="es-ES" sz="2200" b="1" dirty="0" smtClean="0"/>
              <a:t>conceptos básicos</a:t>
            </a:r>
            <a:r>
              <a:rPr lang="es-ES" sz="2200" dirty="0" smtClean="0"/>
              <a:t> que iluminarán el norte de nuestro viaje. </a:t>
            </a:r>
            <a:endParaRPr lang="es-ES" sz="2200" dirty="0"/>
          </a:p>
        </p:txBody>
      </p:sp>
      <p:sp>
        <p:nvSpPr>
          <p:cNvPr id="20" name="CuadroTexto 19"/>
          <p:cNvSpPr txBox="1"/>
          <p:nvPr/>
        </p:nvSpPr>
        <p:spPr>
          <a:xfrm>
            <a:off x="252687" y="4540573"/>
            <a:ext cx="3915902" cy="1446550"/>
          </a:xfrm>
          <a:prstGeom prst="rect">
            <a:avLst/>
          </a:prstGeom>
          <a:noFill/>
        </p:spPr>
        <p:txBody>
          <a:bodyPr wrap="square" rtlCol="0">
            <a:spAutoFit/>
          </a:bodyPr>
          <a:lstStyle/>
          <a:p>
            <a:r>
              <a:rPr lang="es-ES" sz="2200" dirty="0" smtClean="0"/>
              <a:t>Y caminando, con estas luces,  llegaremos al </a:t>
            </a:r>
            <a:r>
              <a:rPr lang="es-ES" sz="2200" b="1" dirty="0" smtClean="0"/>
              <a:t>punto de partida</a:t>
            </a:r>
            <a:r>
              <a:rPr lang="es-ES" sz="2000" b="1" dirty="0" smtClean="0"/>
              <a:t> </a:t>
            </a:r>
            <a:r>
              <a:rPr lang="es-ES" sz="2200" dirty="0" smtClean="0"/>
              <a:t>de un viaje hacia lo profundo del propio mundo interior.</a:t>
            </a:r>
            <a:endParaRPr lang="es-ES" sz="2200" dirty="0"/>
          </a:p>
        </p:txBody>
      </p:sp>
      <p:sp>
        <p:nvSpPr>
          <p:cNvPr id="21" name="Rectángulo redondeado 20"/>
          <p:cNvSpPr/>
          <p:nvPr/>
        </p:nvSpPr>
        <p:spPr>
          <a:xfrm>
            <a:off x="4322523" y="4637263"/>
            <a:ext cx="4074275" cy="1844219"/>
          </a:xfrm>
          <a:prstGeom prst="roundRect">
            <a:avLst/>
          </a:prstGeom>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bg1"/>
                </a:solidFill>
                <a:effectLst>
                  <a:outerShdw blurRad="38100" dist="38100" dir="2700000" algn="tl">
                    <a:srgbClr val="000000">
                      <a:alpha val="43137"/>
                    </a:srgbClr>
                  </a:outerShdw>
                </a:effectLst>
              </a:rPr>
              <a:t>Equipaje requerido</a:t>
            </a:r>
          </a:p>
          <a:p>
            <a:pPr algn="ctr"/>
            <a:r>
              <a:rPr lang="es-ES" sz="2000" b="1" dirty="0" smtClean="0">
                <a:solidFill>
                  <a:schemeClr val="bg1"/>
                </a:solidFill>
                <a:effectLst>
                  <a:outerShdw blurRad="38100" dist="38100" dir="2700000" algn="tl">
                    <a:srgbClr val="000000">
                      <a:alpha val="43137"/>
                    </a:srgbClr>
                  </a:outerShdw>
                </a:effectLst>
              </a:rPr>
              <a:t>Motivación</a:t>
            </a:r>
          </a:p>
          <a:p>
            <a:pPr algn="ctr"/>
            <a:r>
              <a:rPr lang="es-ES" sz="2000" b="1" dirty="0" smtClean="0">
                <a:solidFill>
                  <a:schemeClr val="bg1"/>
                </a:solidFill>
                <a:effectLst>
                  <a:outerShdw blurRad="38100" dist="38100" dir="2700000" algn="tl">
                    <a:srgbClr val="000000">
                      <a:alpha val="43137"/>
                    </a:srgbClr>
                  </a:outerShdw>
                </a:effectLst>
              </a:rPr>
              <a:t>Algo de imaginación</a:t>
            </a:r>
          </a:p>
          <a:p>
            <a:pPr algn="ctr"/>
            <a:r>
              <a:rPr lang="es-ES" sz="2000" b="1" dirty="0" smtClean="0">
                <a:solidFill>
                  <a:schemeClr val="bg1"/>
                </a:solidFill>
                <a:effectLst>
                  <a:outerShdw blurRad="38100" dist="38100" dir="2700000" algn="tl">
                    <a:srgbClr val="000000">
                      <a:alpha val="43137"/>
                    </a:srgbClr>
                  </a:outerShdw>
                </a:effectLst>
              </a:rPr>
              <a:t>La cámara fotográfica de la introspección</a:t>
            </a:r>
          </a:p>
        </p:txBody>
      </p:sp>
    </p:spTree>
    <p:extLst>
      <p:ext uri="{BB962C8B-B14F-4D97-AF65-F5344CB8AC3E}">
        <p14:creationId xmlns:p14="http://schemas.microsoft.com/office/powerpoint/2010/main" val="53181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52283"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p:cNvPicPr>
            <a:picLocks noChangeAspect="1"/>
          </p:cNvPicPr>
          <p:nvPr/>
        </p:nvPicPr>
        <p:blipFill rotWithShape="1">
          <a:blip r:embed="rId2"/>
          <a:srcRect l="24369" t="28493" r="39252" b="9742"/>
          <a:stretch/>
        </p:blipFill>
        <p:spPr>
          <a:xfrm>
            <a:off x="1616209" y="578223"/>
            <a:ext cx="6102403" cy="5825021"/>
          </a:xfrm>
          <a:prstGeom prst="rect">
            <a:avLst/>
          </a:prstGeom>
        </p:spPr>
      </p:pic>
    </p:spTree>
    <p:extLst>
      <p:ext uri="{BB962C8B-B14F-4D97-AF65-F5344CB8AC3E}">
        <p14:creationId xmlns:p14="http://schemas.microsoft.com/office/powerpoint/2010/main" val="271610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content.cdninstagram.com/t51.2885-15/s480x480/e35/12107495_475877829256582_105588709_n.jpg?ig_cache_key=MTA5NTY3NTU5ODM4MDM5NTYzMw%3D%3D.2"/>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819" y="2986930"/>
            <a:ext cx="3348318" cy="3427317"/>
          </a:xfrm>
          <a:prstGeom prst="rect">
            <a:avLst/>
          </a:prstGeom>
          <a:noFill/>
          <a:ln>
            <a:noFill/>
          </a:ln>
          <a:effectLst>
            <a:outerShdw blurRad="50800" dist="38100" dir="2700000" algn="tl" rotWithShape="0">
              <a:prstClr val="black">
                <a:alpha val="40000"/>
              </a:prstClr>
            </a:outerShdw>
          </a:effectLst>
        </p:spPr>
      </p:pic>
      <p:sp>
        <p:nvSpPr>
          <p:cNvPr id="2" name="Rectángulo redondeado 1"/>
          <p:cNvSpPr/>
          <p:nvPr/>
        </p:nvSpPr>
        <p:spPr>
          <a:xfrm>
            <a:off x="352986" y="695884"/>
            <a:ext cx="3781985" cy="685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2400" b="1" dirty="0">
                <a:solidFill>
                  <a:schemeClr val="accent1">
                    <a:lumMod val="50000"/>
                  </a:schemeClr>
                </a:solidFill>
              </a:rPr>
              <a:t>MUNDO EXTERIOR</a:t>
            </a:r>
          </a:p>
        </p:txBody>
      </p:sp>
      <p:sp>
        <p:nvSpPr>
          <p:cNvPr id="5" name="Rectángulo redondeado 4"/>
          <p:cNvSpPr/>
          <p:nvPr/>
        </p:nvSpPr>
        <p:spPr>
          <a:xfrm>
            <a:off x="352986" y="1991846"/>
            <a:ext cx="3781985" cy="721100"/>
          </a:xfrm>
          <a:prstGeom prst="roundRect">
            <a:avLst/>
          </a:prstGeom>
          <a:solidFill>
            <a:srgbClr val="0F1A2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2400" b="1" dirty="0">
                <a:solidFill>
                  <a:schemeClr val="bg1"/>
                </a:solidFill>
              </a:rPr>
              <a:t>MUNDO INTERIOR</a:t>
            </a:r>
          </a:p>
        </p:txBody>
      </p:sp>
      <p:sp>
        <p:nvSpPr>
          <p:cNvPr id="6" name="Flecha arriba y abajo 5"/>
          <p:cNvSpPr/>
          <p:nvPr/>
        </p:nvSpPr>
        <p:spPr>
          <a:xfrm>
            <a:off x="2042272" y="1416984"/>
            <a:ext cx="403412" cy="574862"/>
          </a:xfrm>
          <a:prstGeom prst="upDownArrow">
            <a:avLst/>
          </a:prstGeom>
          <a:gradFill flip="none" rotWithShape="1">
            <a:gsLst>
              <a:gs pos="0">
                <a:schemeClr val="accent1">
                  <a:lumMod val="75000"/>
                  <a:shade val="30000"/>
                  <a:satMod val="115000"/>
                </a:schemeClr>
              </a:gs>
              <a:gs pos="68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350"/>
          </a:p>
        </p:txBody>
      </p:sp>
      <p:sp>
        <p:nvSpPr>
          <p:cNvPr id="7" name="CuadroTexto 6"/>
          <p:cNvSpPr txBox="1"/>
          <p:nvPr/>
        </p:nvSpPr>
        <p:spPr>
          <a:xfrm>
            <a:off x="4471147" y="695884"/>
            <a:ext cx="4336676" cy="1200329"/>
          </a:xfrm>
          <a:prstGeom prst="rect">
            <a:avLst/>
          </a:prstGeom>
          <a:noFill/>
        </p:spPr>
        <p:txBody>
          <a:bodyPr wrap="square" rtlCol="0">
            <a:spAutoFit/>
          </a:bodyPr>
          <a:lstStyle/>
          <a:p>
            <a:pPr algn="ctr"/>
            <a:r>
              <a:rPr lang="es-ES" sz="2400" b="1" dirty="0" smtClean="0"/>
              <a:t>Están mirando esta presentación</a:t>
            </a:r>
          </a:p>
          <a:p>
            <a:pPr algn="ctr"/>
            <a:r>
              <a:rPr lang="es-ES" sz="2400" b="1" dirty="0" smtClean="0"/>
              <a:t>¿Desde </a:t>
            </a:r>
            <a:r>
              <a:rPr lang="es-ES" sz="2400" b="1" dirty="0"/>
              <a:t>dónde la miran?  </a:t>
            </a:r>
            <a:endParaRPr lang="es-ES" sz="2400" b="1" dirty="0" smtClean="0"/>
          </a:p>
          <a:p>
            <a:pPr algn="ctr"/>
            <a:r>
              <a:rPr lang="es-ES" sz="2400" b="1" dirty="0" smtClean="0"/>
              <a:t>¿Qué </a:t>
            </a:r>
            <a:r>
              <a:rPr lang="es-ES" sz="2400" b="1" dirty="0"/>
              <a:t>les </a:t>
            </a:r>
            <a:r>
              <a:rPr lang="es-ES" sz="2400" b="1" dirty="0" smtClean="0"/>
              <a:t>dice la imagen? </a:t>
            </a:r>
            <a:endParaRPr lang="es-ES" sz="2400" b="1" dirty="0"/>
          </a:p>
        </p:txBody>
      </p:sp>
      <p:sp>
        <p:nvSpPr>
          <p:cNvPr id="8" name="CuadroTexto 7"/>
          <p:cNvSpPr txBox="1"/>
          <p:nvPr/>
        </p:nvSpPr>
        <p:spPr>
          <a:xfrm>
            <a:off x="4412316" y="2197894"/>
            <a:ext cx="4454338" cy="1200329"/>
          </a:xfrm>
          <a:prstGeom prst="rect">
            <a:avLst/>
          </a:prstGeom>
          <a:noFill/>
        </p:spPr>
        <p:txBody>
          <a:bodyPr wrap="square" rtlCol="0">
            <a:spAutoFit/>
          </a:bodyPr>
          <a:lstStyle/>
          <a:p>
            <a:pPr algn="ctr"/>
            <a:r>
              <a:rPr lang="es-ES" sz="2400" b="1" dirty="0" smtClean="0">
                <a:solidFill>
                  <a:schemeClr val="accent1">
                    <a:lumMod val="50000"/>
                  </a:schemeClr>
                </a:solidFill>
              </a:rPr>
              <a:t>¿Qué es el “Mundo Exterior”? </a:t>
            </a:r>
          </a:p>
          <a:p>
            <a:pPr algn="ctr"/>
            <a:r>
              <a:rPr lang="es-ES" sz="2400" b="1" dirty="0" smtClean="0">
                <a:solidFill>
                  <a:schemeClr val="accent1">
                    <a:lumMod val="50000"/>
                  </a:schemeClr>
                </a:solidFill>
              </a:rPr>
              <a:t>¿Qué hay y sucede en su mundo exterior en este momento?</a:t>
            </a:r>
          </a:p>
        </p:txBody>
      </p:sp>
      <p:sp>
        <p:nvSpPr>
          <p:cNvPr id="11" name="CuadroTexto 10"/>
          <p:cNvSpPr txBox="1"/>
          <p:nvPr/>
        </p:nvSpPr>
        <p:spPr>
          <a:xfrm>
            <a:off x="4301378" y="3699905"/>
            <a:ext cx="4676214" cy="1200329"/>
          </a:xfrm>
          <a:prstGeom prst="rect">
            <a:avLst/>
          </a:prstGeom>
          <a:noFill/>
        </p:spPr>
        <p:txBody>
          <a:bodyPr wrap="square" rtlCol="0">
            <a:spAutoFit/>
          </a:bodyPr>
          <a:lstStyle/>
          <a:p>
            <a:pPr algn="ctr"/>
            <a:r>
              <a:rPr lang="es-ES" sz="2400" b="1" dirty="0" smtClean="0"/>
              <a:t>¿Qué es el “Mundo Interior”? </a:t>
            </a:r>
          </a:p>
          <a:p>
            <a:pPr algn="ctr"/>
            <a:r>
              <a:rPr lang="es-ES" sz="2400" b="1" dirty="0" smtClean="0"/>
              <a:t>¿Qué hay y sucede en su mundo interior en este momento?</a:t>
            </a:r>
          </a:p>
        </p:txBody>
      </p:sp>
      <p:sp>
        <p:nvSpPr>
          <p:cNvPr id="12" name="CuadroTexto 11"/>
          <p:cNvSpPr txBox="1"/>
          <p:nvPr/>
        </p:nvSpPr>
        <p:spPr>
          <a:xfrm>
            <a:off x="4301378" y="5115489"/>
            <a:ext cx="4676214" cy="1200329"/>
          </a:xfrm>
          <a:prstGeom prst="rect">
            <a:avLst/>
          </a:prstGeom>
          <a:noFill/>
        </p:spPr>
        <p:txBody>
          <a:bodyPr wrap="square" rtlCol="0">
            <a:spAutoFit/>
          </a:bodyPr>
          <a:lstStyle/>
          <a:p>
            <a:pPr algn="ctr"/>
            <a:r>
              <a:rPr lang="es-ES" sz="2400" b="1" dirty="0" smtClean="0">
                <a:solidFill>
                  <a:schemeClr val="accent1">
                    <a:lumMod val="50000"/>
                  </a:schemeClr>
                </a:solidFill>
              </a:rPr>
              <a:t>¿Se trata de “mundos opuestos”? </a:t>
            </a:r>
          </a:p>
          <a:p>
            <a:pPr algn="ctr"/>
            <a:r>
              <a:rPr lang="es-ES" sz="2400" b="1" dirty="0" smtClean="0">
                <a:solidFill>
                  <a:schemeClr val="accent1">
                    <a:lumMod val="50000"/>
                  </a:schemeClr>
                </a:solidFill>
              </a:rPr>
              <a:t>¿O son “mundos integrados”?</a:t>
            </a:r>
          </a:p>
          <a:p>
            <a:pPr algn="ctr"/>
            <a:r>
              <a:rPr lang="es-ES" sz="2400" b="1" dirty="0" smtClean="0">
                <a:solidFill>
                  <a:schemeClr val="accent1">
                    <a:lumMod val="50000"/>
                  </a:schemeClr>
                </a:solidFill>
              </a:rPr>
              <a:t>Explicar la respuesta</a:t>
            </a:r>
          </a:p>
        </p:txBody>
      </p:sp>
    </p:spTree>
    <p:extLst>
      <p:ext uri="{BB962C8B-B14F-4D97-AF65-F5344CB8AC3E}">
        <p14:creationId xmlns:p14="http://schemas.microsoft.com/office/powerpoint/2010/main" val="2647630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nterioridad exteriorid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18" y="650513"/>
            <a:ext cx="3304149" cy="1823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173398" y="252973"/>
            <a:ext cx="4424082" cy="1261884"/>
          </a:xfrm>
          <a:prstGeom prst="rect">
            <a:avLst/>
          </a:prstGeom>
          <a:noFill/>
        </p:spPr>
        <p:txBody>
          <a:bodyPr wrap="square" rtlCol="0">
            <a:spAutoFit/>
          </a:bodyPr>
          <a:lstStyle/>
          <a:p>
            <a:r>
              <a:rPr lang="es-ES" sz="2000" b="1" dirty="0" smtClean="0"/>
              <a:t>Cada uno de nosotros es a la vez interioridad y exterioridad</a:t>
            </a:r>
            <a:r>
              <a:rPr lang="es-ES" dirty="0" smtClean="0"/>
              <a:t>: lo que somos y lo que mostramos. </a:t>
            </a:r>
            <a:r>
              <a:rPr lang="es-ES" dirty="0"/>
              <a:t> </a:t>
            </a:r>
            <a:r>
              <a:rPr lang="es-ES" dirty="0" smtClean="0"/>
              <a:t>La mayor riqueza de nuestro ser está en el interior.</a:t>
            </a:r>
            <a:endParaRPr lang="es-ES" dirty="0"/>
          </a:p>
        </p:txBody>
      </p:sp>
      <p:pic>
        <p:nvPicPr>
          <p:cNvPr id="3076" name="Picture 4" descr="Resultado de imagen para ver desde la interior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506" y="3423336"/>
            <a:ext cx="3109166" cy="1938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173398" y="1514857"/>
            <a:ext cx="4554726" cy="1261884"/>
          </a:xfrm>
          <a:prstGeom prst="rect">
            <a:avLst/>
          </a:prstGeom>
          <a:noFill/>
        </p:spPr>
        <p:txBody>
          <a:bodyPr wrap="square" rtlCol="0">
            <a:spAutoFit/>
          </a:bodyPr>
          <a:lstStyle/>
          <a:p>
            <a:r>
              <a:rPr lang="es-ES" sz="2000" b="1" dirty="0" smtClean="0"/>
              <a:t>Desde la interioridad somos conscientes del yo personal</a:t>
            </a:r>
            <a:r>
              <a:rPr lang="es-ES" dirty="0" smtClean="0"/>
              <a:t>, de la propia identidad y de las relaciones que establecemos con el medio y con los demás, con el mundo exterior.</a:t>
            </a:r>
            <a:endParaRPr lang="es-ES" dirty="0"/>
          </a:p>
        </p:txBody>
      </p:sp>
      <p:sp>
        <p:nvSpPr>
          <p:cNvPr id="4" name="CuadroTexto 3"/>
          <p:cNvSpPr txBox="1"/>
          <p:nvPr/>
        </p:nvSpPr>
        <p:spPr>
          <a:xfrm>
            <a:off x="349624" y="2745227"/>
            <a:ext cx="5133881" cy="1538883"/>
          </a:xfrm>
          <a:prstGeom prst="rect">
            <a:avLst/>
          </a:prstGeom>
          <a:noFill/>
        </p:spPr>
        <p:txBody>
          <a:bodyPr wrap="square" rtlCol="0">
            <a:spAutoFit/>
          </a:bodyPr>
          <a:lstStyle/>
          <a:p>
            <a:r>
              <a:rPr lang="es-ES" sz="2000" b="1" dirty="0" smtClean="0"/>
              <a:t>Miramos el mundo exterior desde nuestra interioridad </a:t>
            </a:r>
            <a:r>
              <a:rPr lang="es-ES" dirty="0" smtClean="0"/>
              <a:t>y desde allí lo interpretamos, actuamos y decidimos frente a él, nos integramos con él, podemos influir </a:t>
            </a:r>
            <a:r>
              <a:rPr lang="es-ES" dirty="0"/>
              <a:t>en él, </a:t>
            </a:r>
            <a:r>
              <a:rPr lang="es-ES" dirty="0" smtClean="0"/>
              <a:t>lo creamos… </a:t>
            </a:r>
            <a:r>
              <a:rPr lang="es-ES" dirty="0" smtClean="0">
                <a:solidFill>
                  <a:schemeClr val="tx1">
                    <a:lumMod val="95000"/>
                    <a:lumOff val="5000"/>
                  </a:schemeClr>
                </a:solidFill>
              </a:rPr>
              <a:t>o nos podemos encerrar en nosotros mismos. </a:t>
            </a:r>
            <a:endParaRPr lang="es-ES" dirty="0">
              <a:solidFill>
                <a:schemeClr val="tx1">
                  <a:lumMod val="95000"/>
                  <a:lumOff val="5000"/>
                </a:schemeClr>
              </a:solidFill>
            </a:endParaRPr>
          </a:p>
        </p:txBody>
      </p:sp>
      <p:sp>
        <p:nvSpPr>
          <p:cNvPr id="5" name="CuadroTexto 4"/>
          <p:cNvSpPr txBox="1"/>
          <p:nvPr/>
        </p:nvSpPr>
        <p:spPr>
          <a:xfrm>
            <a:off x="349624" y="4303149"/>
            <a:ext cx="5133881" cy="1815882"/>
          </a:xfrm>
          <a:prstGeom prst="rect">
            <a:avLst/>
          </a:prstGeom>
          <a:noFill/>
        </p:spPr>
        <p:txBody>
          <a:bodyPr wrap="square" rtlCol="0">
            <a:spAutoFit/>
          </a:bodyPr>
          <a:lstStyle/>
          <a:p>
            <a:r>
              <a:rPr lang="es-ES" dirty="0"/>
              <a:t>A la vez, </a:t>
            </a:r>
            <a:r>
              <a:rPr lang="es-ES" sz="2000" b="1" dirty="0"/>
              <a:t>el mundo exterior nos modela e influye en lo que somos</a:t>
            </a:r>
            <a:r>
              <a:rPr lang="es-ES" dirty="0"/>
              <a:t>, pero también nos absorbe, incluso nos aliena y resta libertad sin que nos demos cuenta</a:t>
            </a:r>
            <a:r>
              <a:rPr lang="es-ES" dirty="0" smtClean="0"/>
              <a:t>… nos arrastra si no ponemos en juego las capacidades y fuerzas de nuestro interior.</a:t>
            </a:r>
            <a:endParaRPr lang="es-ES" dirty="0"/>
          </a:p>
          <a:p>
            <a:endParaRPr lang="es-ES" dirty="0"/>
          </a:p>
        </p:txBody>
      </p:sp>
      <p:sp>
        <p:nvSpPr>
          <p:cNvPr id="11" name="Rectángulo redondeado 10"/>
          <p:cNvSpPr/>
          <p:nvPr/>
        </p:nvSpPr>
        <p:spPr>
          <a:xfrm>
            <a:off x="1129553" y="5972102"/>
            <a:ext cx="6992471" cy="712694"/>
          </a:xfrm>
          <a:prstGeom prst="roundRect">
            <a:avLst/>
          </a:prstGeom>
          <a:solidFill>
            <a:srgbClr val="C4E9F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accent1">
                    <a:lumMod val="50000"/>
                  </a:schemeClr>
                </a:solidFill>
                <a:effectLst>
                  <a:outerShdw blurRad="38100" dist="38100" dir="2700000" algn="tl">
                    <a:srgbClr val="000000">
                      <a:alpha val="43137"/>
                    </a:srgbClr>
                  </a:outerShdw>
                </a:effectLst>
              </a:rPr>
              <a:t>¿Cuál de estos dos mundos conocen y viven más? </a:t>
            </a:r>
          </a:p>
        </p:txBody>
      </p:sp>
    </p:spTree>
    <p:extLst>
      <p:ext uri="{BB962C8B-B14F-4D97-AF65-F5344CB8AC3E}">
        <p14:creationId xmlns:p14="http://schemas.microsoft.com/office/powerpoint/2010/main" val="2407071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8"/>
          <p:cNvSpPr txBox="1"/>
          <p:nvPr/>
        </p:nvSpPr>
        <p:spPr>
          <a:xfrm>
            <a:off x="551329" y="174453"/>
            <a:ext cx="8189259" cy="692497"/>
          </a:xfrm>
          <a:prstGeom prst="rect">
            <a:avLst/>
          </a:prstGeom>
          <a:noFill/>
        </p:spPr>
        <p:txBody>
          <a:bodyPr wrap="square" rtlCol="0">
            <a:spAutoFit/>
          </a:bodyPr>
          <a:lstStyle/>
          <a:p>
            <a:pPr>
              <a:lnSpc>
                <a:spcPct val="150000"/>
              </a:lnSpc>
            </a:pPr>
            <a:r>
              <a:rPr lang="es-ES" sz="2600" b="1" dirty="0" smtClean="0">
                <a:solidFill>
                  <a:schemeClr val="accent1">
                    <a:lumMod val="50000"/>
                  </a:schemeClr>
                </a:solidFill>
              </a:rPr>
              <a:t>Ahora sí… el concepto que motiva a emprender este viaje</a:t>
            </a:r>
            <a:endParaRPr lang="es-ES" sz="2600" b="1" dirty="0">
              <a:solidFill>
                <a:schemeClr val="accent1">
                  <a:lumMod val="50000"/>
                </a:schemeClr>
              </a:solidFill>
            </a:endParaRPr>
          </a:p>
        </p:txBody>
      </p:sp>
      <p:sp>
        <p:nvSpPr>
          <p:cNvPr id="16" name="Rectángulo redondeado 15"/>
          <p:cNvSpPr/>
          <p:nvPr/>
        </p:nvSpPr>
        <p:spPr>
          <a:xfrm>
            <a:off x="1014453" y="866950"/>
            <a:ext cx="6992471" cy="712694"/>
          </a:xfrm>
          <a:prstGeom prst="roundRect">
            <a:avLst/>
          </a:prstGeom>
          <a:solidFill>
            <a:srgbClr val="C4E9F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accent1">
                    <a:lumMod val="50000"/>
                  </a:schemeClr>
                </a:solidFill>
                <a:effectLst>
                  <a:outerShdw blurRad="38100" dist="38100" dir="2700000" algn="tl">
                    <a:srgbClr val="000000">
                      <a:alpha val="43137"/>
                    </a:srgbClr>
                  </a:outerShdw>
                </a:effectLst>
              </a:rPr>
              <a:t>¿Qué es la interioridad? </a:t>
            </a:r>
          </a:p>
        </p:txBody>
      </p:sp>
      <p:sp>
        <p:nvSpPr>
          <p:cNvPr id="14" name="CuadroTexto 13"/>
          <p:cNvSpPr txBox="1"/>
          <p:nvPr/>
        </p:nvSpPr>
        <p:spPr>
          <a:xfrm>
            <a:off x="416859" y="1824414"/>
            <a:ext cx="5123330" cy="2031325"/>
          </a:xfrm>
          <a:prstGeom prst="rect">
            <a:avLst/>
          </a:prstGeom>
          <a:noFill/>
        </p:spPr>
        <p:txBody>
          <a:bodyPr wrap="square" rtlCol="0">
            <a:spAutoFit/>
          </a:bodyPr>
          <a:lstStyle/>
          <a:p>
            <a:pPr algn="ctr"/>
            <a:r>
              <a:rPr lang="es-VE" sz="2100" dirty="0" smtClean="0"/>
              <a:t>Es el </a:t>
            </a:r>
            <a:r>
              <a:rPr lang="es-VE" sz="2100" b="1" dirty="0" smtClean="0"/>
              <a:t>espacio de nuestro yo </a:t>
            </a:r>
            <a:r>
              <a:rPr lang="es-VE" sz="2100" dirty="0" smtClean="0"/>
              <a:t>donde </a:t>
            </a:r>
            <a:r>
              <a:rPr lang="es-VE" sz="2100" dirty="0"/>
              <a:t>acogemos las resonancias que nos llegan del mundo </a:t>
            </a:r>
            <a:r>
              <a:rPr lang="es-VE" sz="2100" dirty="0" smtClean="0"/>
              <a:t>exterior. </a:t>
            </a:r>
            <a:r>
              <a:rPr lang="es-VE" sz="2100" dirty="0"/>
              <a:t>E</a:t>
            </a:r>
            <a:r>
              <a:rPr lang="es-VE" sz="2100" dirty="0" smtClean="0"/>
              <a:t>s </a:t>
            </a:r>
            <a:r>
              <a:rPr lang="es-VE" sz="2100" b="1" dirty="0" smtClean="0"/>
              <a:t>donde pensamos, reflexionamos</a:t>
            </a:r>
            <a:r>
              <a:rPr lang="es-VE" sz="2100" b="1" dirty="0"/>
              <a:t>, sentimos, imaginamos, queremos, asumimos, recordamos, trascendemos, </a:t>
            </a:r>
            <a:r>
              <a:rPr lang="es-VE" sz="2100" b="1" dirty="0" smtClean="0"/>
              <a:t>saboreamos… la vida</a:t>
            </a:r>
            <a:r>
              <a:rPr lang="es-VE" sz="2100" dirty="0" smtClean="0"/>
              <a:t>. </a:t>
            </a:r>
            <a:endParaRPr lang="es-ES" sz="2100" dirty="0"/>
          </a:p>
        </p:txBody>
      </p:sp>
      <p:pic>
        <p:nvPicPr>
          <p:cNvPr id="10" name="Imagen 9" descr="https://delaruecaalapluma.files.wordpress.com/2013/03/interioridad.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0189" y="1824414"/>
            <a:ext cx="2822283" cy="2123658"/>
          </a:xfrm>
          <a:prstGeom prst="rect">
            <a:avLst/>
          </a:prstGeom>
          <a:noFill/>
          <a:ln>
            <a:noFill/>
          </a:ln>
          <a:effectLst>
            <a:outerShdw blurRad="50800" dist="38100" dir="2700000" algn="tl" rotWithShape="0">
              <a:prstClr val="black">
                <a:alpha val="40000"/>
              </a:prstClr>
            </a:outerShdw>
          </a:effectLst>
        </p:spPr>
      </p:pic>
      <p:sp>
        <p:nvSpPr>
          <p:cNvPr id="3" name="CuadroTexto 2"/>
          <p:cNvSpPr txBox="1"/>
          <p:nvPr/>
        </p:nvSpPr>
        <p:spPr>
          <a:xfrm>
            <a:off x="416859" y="4111848"/>
            <a:ext cx="8323729" cy="1077218"/>
          </a:xfrm>
          <a:prstGeom prst="rect">
            <a:avLst/>
          </a:prstGeom>
          <a:noFill/>
        </p:spPr>
        <p:txBody>
          <a:bodyPr wrap="square" rtlCol="0">
            <a:spAutoFit/>
          </a:bodyPr>
          <a:lstStyle/>
          <a:p>
            <a:r>
              <a:rPr lang="es-ES_tradnl" sz="2000" b="1" dirty="0" smtClean="0"/>
              <a:t>Reflexionemos sobre el significado de las frases de esta definición y se verá más claro el norte de nuestro viaje: </a:t>
            </a:r>
            <a:r>
              <a:rPr lang="es-ES_tradnl" sz="2200" b="1" i="1" dirty="0" smtClean="0">
                <a:solidFill>
                  <a:schemeClr val="accent1">
                    <a:lumMod val="50000"/>
                  </a:schemeClr>
                </a:solidFill>
              </a:rPr>
              <a:t>encontrarnos con </a:t>
            </a:r>
            <a:r>
              <a:rPr lang="es-ES_tradnl" sz="2200" b="1" i="1" dirty="0">
                <a:solidFill>
                  <a:schemeClr val="accent1">
                    <a:lumMod val="50000"/>
                  </a:schemeClr>
                </a:solidFill>
              </a:rPr>
              <a:t>el fondo de nuestro </a:t>
            </a:r>
            <a:r>
              <a:rPr lang="es-ES_tradnl" sz="2200" b="1" i="1" dirty="0" smtClean="0">
                <a:solidFill>
                  <a:schemeClr val="accent1">
                    <a:lumMod val="50000"/>
                  </a:schemeClr>
                </a:solidFill>
              </a:rPr>
              <a:t>ser… viajar hacia uno mismo para desde allí crecer y salir de sí mismo.</a:t>
            </a:r>
          </a:p>
        </p:txBody>
      </p:sp>
      <p:sp>
        <p:nvSpPr>
          <p:cNvPr id="4" name="CuadroTexto 3"/>
          <p:cNvSpPr txBox="1"/>
          <p:nvPr/>
        </p:nvSpPr>
        <p:spPr>
          <a:xfrm>
            <a:off x="416859" y="5350703"/>
            <a:ext cx="8323729" cy="1323439"/>
          </a:xfrm>
          <a:prstGeom prst="rect">
            <a:avLst/>
          </a:prstGeom>
          <a:noFill/>
        </p:spPr>
        <p:txBody>
          <a:bodyPr wrap="square" rtlCol="0">
            <a:spAutoFit/>
          </a:bodyPr>
          <a:lstStyle/>
          <a:p>
            <a:pPr algn="ctr"/>
            <a:r>
              <a:rPr lang="es-ES" sz="2000" dirty="0" smtClean="0"/>
              <a:t>Un objetivo del Programa de Formación Humano Cristiana es motivar en ustedes </a:t>
            </a:r>
            <a:r>
              <a:rPr lang="es-ES" sz="2000" b="1" dirty="0" smtClean="0"/>
              <a:t>el cultivo de su interioridad</a:t>
            </a:r>
            <a:r>
              <a:rPr lang="es-ES" sz="2000" dirty="0" smtClean="0"/>
              <a:t>, ayudarles a </a:t>
            </a:r>
            <a:r>
              <a:rPr lang="es-ES" sz="2000" b="1" dirty="0" smtClean="0"/>
              <a:t>conectar consigo mismos </a:t>
            </a:r>
            <a:r>
              <a:rPr lang="es-ES" sz="2000" dirty="0" smtClean="0"/>
              <a:t>y a crecer en </a:t>
            </a:r>
            <a:r>
              <a:rPr lang="es-VE" sz="2000" dirty="0" smtClean="0"/>
              <a:t>el </a:t>
            </a:r>
            <a:r>
              <a:rPr lang="es-VE" sz="2000" b="1" dirty="0" smtClean="0"/>
              <a:t>conocimiento y profundidad personal</a:t>
            </a:r>
            <a:r>
              <a:rPr lang="es-VE" sz="2000" dirty="0" smtClean="0"/>
              <a:t>, para </a:t>
            </a:r>
            <a:r>
              <a:rPr lang="es-VE" sz="2000" dirty="0"/>
              <a:t>descubrir </a:t>
            </a:r>
            <a:r>
              <a:rPr lang="es-VE" sz="2000" dirty="0" smtClean="0"/>
              <a:t>sus recursos </a:t>
            </a:r>
            <a:r>
              <a:rPr lang="es-VE" sz="2000" dirty="0"/>
              <a:t>interiores y </a:t>
            </a:r>
            <a:r>
              <a:rPr lang="es-VE" sz="2000" dirty="0" smtClean="0"/>
              <a:t>sus potencialidades. </a:t>
            </a:r>
            <a:r>
              <a:rPr lang="es-ES" sz="2000" dirty="0" smtClean="0"/>
              <a:t> </a:t>
            </a:r>
            <a:r>
              <a:rPr lang="es-ES" sz="2000" b="1" dirty="0" smtClean="0">
                <a:solidFill>
                  <a:schemeClr val="accent1">
                    <a:lumMod val="50000"/>
                  </a:schemeClr>
                </a:solidFill>
                <a:effectLst>
                  <a:outerShdw blurRad="38100" dist="38100" dir="2700000" algn="tl">
                    <a:srgbClr val="000000">
                      <a:alpha val="43137"/>
                    </a:srgbClr>
                  </a:outerShdw>
                </a:effectLst>
              </a:rPr>
              <a:t>¿Iniciamos el viaje?</a:t>
            </a:r>
            <a:endParaRPr lang="es-ES" sz="20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525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JOVEN ENTRANDO A UNA CUE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444" y="2941896"/>
            <a:ext cx="6504652" cy="372983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49158" y="220161"/>
            <a:ext cx="8567224" cy="2600712"/>
          </a:xfrm>
          <a:prstGeom prst="rect">
            <a:avLst/>
          </a:prstGeom>
          <a:noFill/>
        </p:spPr>
        <p:txBody>
          <a:bodyPr wrap="square" rtlCol="0">
            <a:spAutoFit/>
          </a:bodyPr>
          <a:lstStyle/>
          <a:p>
            <a:pPr algn="ctr"/>
            <a:r>
              <a:rPr lang="es-ES" sz="2100" b="1" dirty="0" smtClean="0">
                <a:solidFill>
                  <a:schemeClr val="accent1">
                    <a:lumMod val="50000"/>
                  </a:schemeClr>
                </a:solidFill>
              </a:rPr>
              <a:t>¿Han entrado alguna vez en una cueva? ¿O han visto alguna en película? Pues nuestro viaje hoy es por una cueva maravillosa</a:t>
            </a:r>
            <a:r>
              <a:rPr lang="es-ES" sz="2100" b="1" dirty="0" smtClean="0"/>
              <a:t>.      </a:t>
            </a:r>
          </a:p>
          <a:p>
            <a:pPr algn="ctr"/>
            <a:r>
              <a:rPr lang="es-ES" sz="2100" i="1" dirty="0" smtClean="0"/>
              <a:t>Miren esta imagen. </a:t>
            </a:r>
            <a:r>
              <a:rPr lang="es-ES" sz="2000" i="1" dirty="0"/>
              <a:t>P</a:t>
            </a:r>
            <a:r>
              <a:rPr lang="es-ES" sz="2000" i="1" dirty="0" smtClean="0"/>
              <a:t>ónganse todos, en su imaginación, a las puertas de esta cueva que comenzaremos a explorar. Van a cerrar los ojos cuando se les diga</a:t>
            </a:r>
            <a:r>
              <a:rPr lang="es-ES" sz="2000" i="1" dirty="0"/>
              <a:t> </a:t>
            </a:r>
            <a:r>
              <a:rPr lang="es-ES" sz="2000" i="1" dirty="0" smtClean="0"/>
              <a:t>y por unos instantes traten de sentir el frescor que sale de la cueva, escuchar el silencio de su interior, ver el contraste de luces, oler la tierra húmeda, gustar de la experiencia… Apliquen sus sentidos. Cierren sus ojos ahora e imaginen. Su profesor/a les dirá cuando abrirlos para proseguir con las láminas. </a:t>
            </a:r>
            <a:r>
              <a:rPr lang="es-ES" sz="2000" i="1" dirty="0" smtClean="0">
                <a:solidFill>
                  <a:schemeClr val="accent1">
                    <a:lumMod val="50000"/>
                  </a:schemeClr>
                </a:solidFill>
              </a:rPr>
              <a:t> </a:t>
            </a:r>
            <a:endParaRPr lang="es-ES" sz="2000" i="1" dirty="0">
              <a:solidFill>
                <a:schemeClr val="accent1">
                  <a:lumMod val="50000"/>
                </a:schemeClr>
              </a:solidFill>
            </a:endParaRPr>
          </a:p>
        </p:txBody>
      </p:sp>
    </p:spTree>
    <p:extLst>
      <p:ext uri="{BB962C8B-B14F-4D97-AF65-F5344CB8AC3E}">
        <p14:creationId xmlns:p14="http://schemas.microsoft.com/office/powerpoint/2010/main" val="207783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pic>
        <p:nvPicPr>
          <p:cNvPr id="4" name="Picture 8" descr="Resultado de imagen para cuevas del guách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951" y="804937"/>
            <a:ext cx="5061888" cy="336435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49158" y="4353959"/>
            <a:ext cx="8366242" cy="2246769"/>
          </a:xfrm>
          <a:prstGeom prst="rect">
            <a:avLst/>
          </a:prstGeom>
          <a:noFill/>
        </p:spPr>
        <p:txBody>
          <a:bodyPr wrap="square" rtlCol="0">
            <a:spAutoFit/>
          </a:bodyPr>
          <a:lstStyle/>
          <a:p>
            <a:pPr algn="ctr"/>
            <a:r>
              <a:rPr lang="es-ES" sz="2000" i="1" dirty="0" smtClean="0"/>
              <a:t>Visitaremos hoy cinco de los seis recintos de esta cueva, que representan los distintos planos de nuestro mundo interior. Se mostrará una foto y se darán explicaciones sobre lo que hay en cada plano. Luego cerrarán los ojos y traerán la foto a su mente imaginando que se encuentran en ese recinto. Su profesor/a les irá  diciendo qué mirar dentro de sí, para tomarse </a:t>
            </a:r>
            <a:r>
              <a:rPr lang="es-ES" sz="2000" i="1" dirty="0" err="1" smtClean="0"/>
              <a:t>selfies</a:t>
            </a:r>
            <a:r>
              <a:rPr lang="es-ES" sz="2000" i="1" dirty="0" smtClean="0"/>
              <a:t> imaginarios de lo que reconocen, piensan, sienten…. Al final de cada meditación se les pedirá abrir los ojos para proseguir caminando… y así hasta salir de la cueva. </a:t>
            </a:r>
            <a:endParaRPr lang="es-ES" sz="2000" i="1" dirty="0"/>
          </a:p>
        </p:txBody>
      </p:sp>
      <p:sp>
        <p:nvSpPr>
          <p:cNvPr id="3" name="CuadroTexto 2"/>
          <p:cNvSpPr txBox="1"/>
          <p:nvPr/>
        </p:nvSpPr>
        <p:spPr>
          <a:xfrm>
            <a:off x="1169895" y="250939"/>
            <a:ext cx="6858000" cy="738664"/>
          </a:xfrm>
          <a:prstGeom prst="rect">
            <a:avLst/>
          </a:prstGeom>
          <a:noFill/>
        </p:spPr>
        <p:txBody>
          <a:bodyPr wrap="square" rtlCol="0">
            <a:spAutoFit/>
          </a:bodyPr>
          <a:lstStyle/>
          <a:p>
            <a:pPr algn="ctr"/>
            <a:r>
              <a:rPr lang="es-ES" sz="2400" b="1" dirty="0">
                <a:solidFill>
                  <a:schemeClr val="accent1">
                    <a:lumMod val="50000"/>
                  </a:schemeClr>
                </a:solidFill>
              </a:rPr>
              <a:t>Vamos caminando… prepárense para los </a:t>
            </a:r>
            <a:r>
              <a:rPr lang="es-ES" sz="2400" b="1" dirty="0" err="1">
                <a:solidFill>
                  <a:schemeClr val="accent1">
                    <a:lumMod val="50000"/>
                  </a:schemeClr>
                </a:solidFill>
              </a:rPr>
              <a:t>selfies</a:t>
            </a:r>
            <a:r>
              <a:rPr lang="es-ES" sz="2400" b="1" dirty="0">
                <a:solidFill>
                  <a:schemeClr val="accent1">
                    <a:lumMod val="50000"/>
                  </a:schemeClr>
                </a:solidFill>
              </a:rPr>
              <a:t>!!</a:t>
            </a:r>
          </a:p>
          <a:p>
            <a:endParaRPr lang="es-ES" dirty="0"/>
          </a:p>
        </p:txBody>
      </p:sp>
    </p:spTree>
    <p:extLst>
      <p:ext uri="{BB962C8B-B14F-4D97-AF65-F5344CB8AC3E}">
        <p14:creationId xmlns:p14="http://schemas.microsoft.com/office/powerpoint/2010/main" val="218856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186785" y="5213660"/>
            <a:ext cx="8742812" cy="1492716"/>
          </a:xfrm>
          <a:prstGeom prst="rect">
            <a:avLst/>
          </a:prstGeom>
          <a:noFill/>
        </p:spPr>
        <p:txBody>
          <a:bodyPr wrap="square" rtlCol="0">
            <a:spAutoFit/>
          </a:bodyPr>
          <a:lstStyle/>
          <a:p>
            <a:pPr algn="ctr"/>
            <a:r>
              <a:rPr lang="es-ES" sz="2100" b="1" dirty="0" smtClean="0">
                <a:solidFill>
                  <a:schemeClr val="accent1">
                    <a:lumMod val="50000"/>
                  </a:schemeClr>
                </a:solidFill>
              </a:rPr>
              <a:t>Entramos al </a:t>
            </a:r>
            <a:r>
              <a:rPr lang="es-ES" sz="2800" b="1" dirty="0" smtClean="0">
                <a:solidFill>
                  <a:srgbClr val="C00000"/>
                </a:solidFill>
              </a:rPr>
              <a:t>plano psicológico </a:t>
            </a:r>
            <a:r>
              <a:rPr lang="es-ES" sz="2100" b="1" dirty="0" smtClean="0">
                <a:solidFill>
                  <a:schemeClr val="accent1">
                    <a:lumMod val="50000"/>
                  </a:schemeClr>
                </a:solidFill>
              </a:rPr>
              <a:t>de nuestro mundo interior… la cueva más rica, más variada: allí están </a:t>
            </a:r>
            <a:r>
              <a:rPr lang="es-ES" sz="2100" b="1" dirty="0" smtClean="0">
                <a:solidFill>
                  <a:srgbClr val="C00000"/>
                </a:solidFill>
              </a:rPr>
              <a:t>sus múltiples inteligencias y talentos, sus emociones y sentimientos, sus deseos, sus debilidades y carencias, sus heridas del pasado</a:t>
            </a:r>
            <a:r>
              <a:rPr lang="es-ES" sz="2100" b="1" dirty="0" smtClean="0">
                <a:solidFill>
                  <a:schemeClr val="accent1">
                    <a:lumMod val="50000"/>
                  </a:schemeClr>
                </a:solidFill>
              </a:rPr>
              <a:t>…  Sus luces y sus sombras. Fijen la imagen en sus mentes.</a:t>
            </a:r>
            <a:endParaRPr lang="es-ES" sz="2000" b="1" i="1" dirty="0"/>
          </a:p>
        </p:txBody>
      </p:sp>
      <p:pic>
        <p:nvPicPr>
          <p:cNvPr id="6" name="Picture 2" descr="Resultado de imagen para imagenes cue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16382" cy="503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89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9281" y="247055"/>
            <a:ext cx="8511989" cy="6504345"/>
          </a:xfrm>
          <a:prstGeom prst="rect">
            <a:avLst/>
          </a:prstGeom>
          <a:noFill/>
        </p:spPr>
        <p:txBody>
          <a:bodyPr wrap="square" rtlCol="0">
            <a:spAutoFit/>
          </a:bodyPr>
          <a:lstStyle/>
          <a:p>
            <a:pPr algn="ctr">
              <a:spcBef>
                <a:spcPts val="100"/>
              </a:spcBef>
              <a:spcAft>
                <a:spcPts val="100"/>
              </a:spcAft>
            </a:pPr>
            <a:r>
              <a:rPr lang="es-ES" b="1" dirty="0" smtClean="0"/>
              <a:t>Se pide a los estudiantes que cierren sus ojos. Y de seguida, en tono pausado se les propone esta meditación, con pequeñas pausas donde hay puntos suspensivos.</a:t>
            </a:r>
          </a:p>
          <a:p>
            <a:pPr indent="363538">
              <a:spcBef>
                <a:spcPts val="100"/>
              </a:spcBef>
              <a:spcAft>
                <a:spcPts val="100"/>
              </a:spcAft>
            </a:pPr>
            <a:r>
              <a:rPr lang="es-ES" sz="1700" i="1" spc="-20" dirty="0" smtClean="0"/>
              <a:t>Están mirando a la pared de la cueva. Ven luces de colores en las rocas con distintos tonos. Allí brillan sus </a:t>
            </a:r>
            <a:r>
              <a:rPr lang="es-ES" sz="1700" b="1" i="1" spc="-20" dirty="0" smtClean="0"/>
              <a:t>talentos</a:t>
            </a:r>
            <a:r>
              <a:rPr lang="es-ES" sz="1700" i="1" spc="-20" dirty="0" smtClean="0"/>
              <a:t>. ¿Cuáles destacan?...  Piensen en 2 o 3 que sientan más desarrollados… </a:t>
            </a:r>
            <a:r>
              <a:rPr lang="es-ES" sz="1700" i="1" spc="-20" dirty="0"/>
              <a:t>A</a:t>
            </a:r>
            <a:r>
              <a:rPr lang="es-ES" sz="1700" i="1" spc="-20" dirty="0" smtClean="0"/>
              <a:t>parecen escritos sobre la pared… Con ese fondo se toman un </a:t>
            </a:r>
            <a:r>
              <a:rPr lang="es-ES" sz="1700" i="1" spc="-20" dirty="0" err="1" smtClean="0"/>
              <a:t>selfie</a:t>
            </a:r>
            <a:r>
              <a:rPr lang="es-ES" sz="1700" i="1" spc="-20" dirty="0" smtClean="0"/>
              <a:t>… vean cómo quedó…</a:t>
            </a:r>
          </a:p>
          <a:p>
            <a:pPr indent="363538">
              <a:spcBef>
                <a:spcPts val="100"/>
              </a:spcBef>
              <a:spcAft>
                <a:spcPts val="100"/>
              </a:spcAft>
            </a:pPr>
            <a:r>
              <a:rPr lang="es-ES" sz="1700" i="1" dirty="0" smtClean="0"/>
              <a:t>Otras luces brillan: son las </a:t>
            </a:r>
            <a:r>
              <a:rPr lang="es-ES" sz="1700" b="1" i="1" dirty="0" smtClean="0"/>
              <a:t>emociones y sentimientos</a:t>
            </a:r>
            <a:r>
              <a:rPr lang="es-ES" sz="1700" i="1" dirty="0" smtClean="0"/>
              <a:t> positivos que cultivan y les mueven en su cotidianidad. Traten de detectar cuáles son… con sinceridad… Aparecen escritos en la pared… Ahora un </a:t>
            </a:r>
            <a:r>
              <a:rPr lang="es-ES" sz="1700" i="1" dirty="0" err="1" smtClean="0"/>
              <a:t>selfie</a:t>
            </a:r>
            <a:r>
              <a:rPr lang="es-ES" sz="1700" i="1" dirty="0" smtClean="0"/>
              <a:t> y lo revisan…</a:t>
            </a:r>
          </a:p>
          <a:p>
            <a:pPr indent="363538">
              <a:spcBef>
                <a:spcPts val="100"/>
              </a:spcBef>
              <a:spcAft>
                <a:spcPts val="100"/>
              </a:spcAft>
            </a:pPr>
            <a:r>
              <a:rPr lang="es-ES" sz="1700" i="1" dirty="0" smtClean="0"/>
              <a:t>Hay unos puntos más brillantes y que parpadean: son sus </a:t>
            </a:r>
            <a:r>
              <a:rPr lang="es-ES" sz="1700" b="1" i="1" dirty="0" smtClean="0"/>
              <a:t>deseos más íntimos y fuertes. </a:t>
            </a:r>
            <a:r>
              <a:rPr lang="es-ES" sz="1700" i="1" dirty="0" smtClean="0"/>
              <a:t>Todos tenemos deseos que se manifiestan en lo que soñamos para nuestras vidas y en lo que hacemos para realizarlo… Miren las lucecitas y pongan nombres a las dos que más brillen… Ya están escritos  en la pared… Tómense allí un </a:t>
            </a:r>
            <a:r>
              <a:rPr lang="es-ES" sz="1700" i="1" dirty="0" err="1" smtClean="0"/>
              <a:t>selfie</a:t>
            </a:r>
            <a:r>
              <a:rPr lang="es-ES" sz="1700" i="1" dirty="0" smtClean="0"/>
              <a:t> para que no los olviden.</a:t>
            </a:r>
          </a:p>
          <a:p>
            <a:pPr indent="363538">
              <a:spcBef>
                <a:spcPts val="100"/>
              </a:spcBef>
              <a:spcAft>
                <a:spcPts val="100"/>
              </a:spcAft>
            </a:pPr>
            <a:r>
              <a:rPr lang="es-ES" sz="1700" i="1" dirty="0" smtClean="0"/>
              <a:t>¿Recuerdan que en la pared de la cueva hay áreas oscurecidas? Son </a:t>
            </a:r>
            <a:r>
              <a:rPr lang="es-ES" sz="1700" b="1" i="1" dirty="0" smtClean="0"/>
              <a:t>nuestras sombras</a:t>
            </a:r>
            <a:r>
              <a:rPr lang="es-ES" sz="1700" i="1" dirty="0" smtClean="0"/>
              <a:t>… las que muchas veces nos negamos a reconocer. Con la luz del celular vamos a explorarlas… No tengan miedo:  apunten </a:t>
            </a:r>
            <a:r>
              <a:rPr lang="es-ES" sz="1700" b="1" i="1" dirty="0" smtClean="0"/>
              <a:t>hacia lo que se creen incapaces de hacer</a:t>
            </a:r>
            <a:r>
              <a:rPr lang="es-ES" sz="1700" i="1" dirty="0" smtClean="0"/>
              <a:t>, los talentos que creen no poseer… ¿qué sienten cuando piensan en ellos?, ¿frustración, vergüenza, envidia hacia otros, aceptación… nada?... Sigamos alumbrando: saltan las </a:t>
            </a:r>
            <a:r>
              <a:rPr lang="es-ES" sz="1700" b="1" i="1" dirty="0" smtClean="0"/>
              <a:t>emociones y sentimientos negativos </a:t>
            </a:r>
            <a:r>
              <a:rPr lang="es-ES" sz="1700" i="1" dirty="0" smtClean="0"/>
              <a:t>¿reconocen algunos en ustedes?... Vean más de cerca la rocas… tienen marcas de golpes. Son </a:t>
            </a:r>
            <a:r>
              <a:rPr lang="es-ES" sz="1700" b="1" i="1" dirty="0" smtClean="0"/>
              <a:t>heridas</a:t>
            </a:r>
            <a:r>
              <a:rPr lang="es-ES" sz="1700" i="1" dirty="0" smtClean="0"/>
              <a:t>, unas que nos hacemos a nosotros mismos por una baja autoestima y otras que nos producen los demás… que se forman y profundizan en nuestras sombras. ¿Sienten  que cargan consigo alguna herida?... Pónganle nombre… A contraluz, para finalizar, tómense un </a:t>
            </a:r>
            <a:r>
              <a:rPr lang="es-ES" sz="1700" i="1" dirty="0" err="1" smtClean="0"/>
              <a:t>selfie</a:t>
            </a:r>
            <a:r>
              <a:rPr lang="es-ES" sz="1700" i="1" dirty="0" smtClean="0"/>
              <a:t> iluminando todas estas sombras.  Conserven esta foto en la imaginación con el propósito firme de superarse en sus debilidades… y sanar las heridas… perdonarse y perdonar… Todos somos capaces de hacerlo si reconocemos nuestras sombras… Abran sus ojos para seguir por la cueva. </a:t>
            </a:r>
            <a:endParaRPr lang="es-ES" sz="1700" i="1" dirty="0"/>
          </a:p>
        </p:txBody>
      </p:sp>
    </p:spTree>
    <p:extLst>
      <p:ext uri="{BB962C8B-B14F-4D97-AF65-F5344CB8AC3E}">
        <p14:creationId xmlns:p14="http://schemas.microsoft.com/office/powerpoint/2010/main" val="1235203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TotalTime>
  <Words>2987</Words>
  <Application>Microsoft Office PowerPoint</Application>
  <PresentationFormat>Presentación en pantalla (4:3)</PresentationFormat>
  <Paragraphs>87</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MI MUNDO INTERIOR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MUNDO INTERIOR</dc:title>
  <dc:creator>Usuario de Windows</dc:creator>
  <cp:lastModifiedBy>Maritza Barrios</cp:lastModifiedBy>
  <cp:revision>129</cp:revision>
  <dcterms:created xsi:type="dcterms:W3CDTF">2017-06-26T11:43:01Z</dcterms:created>
  <dcterms:modified xsi:type="dcterms:W3CDTF">2017-07-03T17:32:14Z</dcterms:modified>
</cp:coreProperties>
</file>